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0" r:id="rId3"/>
    <p:sldId id="263" r:id="rId4"/>
    <p:sldId id="283" r:id="rId5"/>
    <p:sldId id="290" r:id="rId6"/>
    <p:sldId id="286" r:id="rId7"/>
    <p:sldId id="276" r:id="rId8"/>
    <p:sldId id="292" r:id="rId9"/>
    <p:sldId id="301" r:id="rId10"/>
    <p:sldId id="291" r:id="rId11"/>
    <p:sldId id="294" r:id="rId12"/>
    <p:sldId id="270" r:id="rId13"/>
    <p:sldId id="293" r:id="rId14"/>
    <p:sldId id="295" r:id="rId15"/>
    <p:sldId id="296" r:id="rId16"/>
    <p:sldId id="297" r:id="rId17"/>
    <p:sldId id="298" r:id="rId18"/>
    <p:sldId id="299" r:id="rId19"/>
    <p:sldId id="300" r:id="rId20"/>
    <p:sldId id="302" r:id="rId21"/>
    <p:sldId id="303" r:id="rId22"/>
    <p:sldId id="306" r:id="rId23"/>
    <p:sldId id="304" r:id="rId24"/>
    <p:sldId id="305" r:id="rId25"/>
    <p:sldId id="285" r:id="rId26"/>
    <p:sldId id="28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A3C3"/>
    <a:srgbClr val="FFFFFF"/>
    <a:srgbClr val="E993B8"/>
    <a:srgbClr val="B3C6EF"/>
    <a:srgbClr val="4AAD8F"/>
    <a:srgbClr val="E89685"/>
    <a:srgbClr val="44A8A5"/>
    <a:srgbClr val="A69D46"/>
    <a:srgbClr val="7EC2CF"/>
    <a:srgbClr val="BCA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 autoAdjust="0"/>
    <p:restoredTop sz="88764" autoAdjust="0"/>
  </p:normalViewPr>
  <p:slideViewPr>
    <p:cSldViewPr snapToGrid="0" showGuides="1">
      <p:cViewPr varScale="1">
        <p:scale>
          <a:sx n="57" d="100"/>
          <a:sy n="57" d="100"/>
        </p:scale>
        <p:origin x="1016" y="36"/>
      </p:cViewPr>
      <p:guideLst>
        <p:guide orient="horz" pos="2160"/>
        <p:guide pos="41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4291C-3D23-463F-91A1-AC0A29A3A10A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AF882-FB48-44F9-9BEC-B79B066DEC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37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AF882-FB48-44F9-9BEC-B79B066DECB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912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양극화가 심화되고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7292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072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일반의원</a:t>
            </a:r>
            <a:r>
              <a:rPr lang="en-US" altLang="ko-KR" dirty="0"/>
              <a:t>, </a:t>
            </a:r>
            <a:r>
              <a:rPr lang="ko-KR" altLang="en-US" dirty="0"/>
              <a:t>치과의원</a:t>
            </a:r>
            <a:r>
              <a:rPr lang="en-US" altLang="ko-KR" dirty="0"/>
              <a:t>, </a:t>
            </a:r>
            <a:r>
              <a:rPr lang="ko-KR" altLang="en-US" dirty="0"/>
              <a:t>한의원 같은 의료 서비스업종의 경우 </a:t>
            </a:r>
            <a:r>
              <a:rPr lang="en-US" altLang="ko-KR" dirty="0"/>
              <a:t>11</a:t>
            </a:r>
            <a:r>
              <a:rPr lang="ko-KR" altLang="en-US" dirty="0"/>
              <a:t>시와 </a:t>
            </a:r>
            <a:r>
              <a:rPr lang="en-US" altLang="ko-KR" dirty="0"/>
              <a:t>14</a:t>
            </a:r>
            <a:r>
              <a:rPr lang="ko-KR" altLang="en-US" dirty="0"/>
              <a:t>시 사이에 높은 매출이 잡힌다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분식전문점</a:t>
            </a:r>
            <a:r>
              <a:rPr lang="en-US" altLang="ko-KR" dirty="0"/>
              <a:t>, </a:t>
            </a:r>
            <a:r>
              <a:rPr lang="ko-KR" altLang="en-US" dirty="0"/>
              <a:t>중식음식점</a:t>
            </a:r>
            <a:r>
              <a:rPr lang="en-US" altLang="ko-KR" dirty="0"/>
              <a:t>, </a:t>
            </a:r>
            <a:r>
              <a:rPr lang="ko-KR" altLang="en-US" dirty="0"/>
              <a:t>커피</a:t>
            </a:r>
            <a:r>
              <a:rPr lang="en-US" altLang="ko-KR" dirty="0"/>
              <a:t>-</a:t>
            </a:r>
            <a:r>
              <a:rPr lang="ko-KR" altLang="en-US" dirty="0"/>
              <a:t>음료의 경우 주로 점심장사 그리고 식후 커피를 마시면서 </a:t>
            </a:r>
            <a:r>
              <a:rPr lang="en-US" altLang="ko-KR" dirty="0"/>
              <a:t>11</a:t>
            </a:r>
            <a:r>
              <a:rPr lang="ko-KR" altLang="en-US" dirty="0"/>
              <a:t>시와 </a:t>
            </a:r>
            <a:r>
              <a:rPr lang="en-US" altLang="ko-KR" dirty="0"/>
              <a:t>14</a:t>
            </a:r>
            <a:r>
              <a:rPr lang="ko-KR" altLang="en-US" dirty="0"/>
              <a:t>시 사이에 높은 매출이 잡히는 게 아닐까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한식</a:t>
            </a:r>
            <a:r>
              <a:rPr lang="en-US" altLang="ko-KR" dirty="0"/>
              <a:t>, </a:t>
            </a:r>
            <a:r>
              <a:rPr lang="ko-KR" altLang="en-US" dirty="0"/>
              <a:t>일식</a:t>
            </a:r>
            <a:r>
              <a:rPr lang="en-US" altLang="ko-KR" dirty="0"/>
              <a:t>, </a:t>
            </a:r>
            <a:r>
              <a:rPr lang="ko-KR" altLang="en-US" dirty="0"/>
              <a:t>양식의 경우는 </a:t>
            </a:r>
            <a:r>
              <a:rPr lang="en-US" altLang="ko-KR" dirty="0"/>
              <a:t>17</a:t>
            </a:r>
            <a:r>
              <a:rPr lang="ko-KR" altLang="en-US" dirty="0"/>
              <a:t>시</a:t>
            </a:r>
            <a:r>
              <a:rPr lang="en-US" altLang="ko-KR" dirty="0"/>
              <a:t>~ 21</a:t>
            </a:r>
            <a:r>
              <a:rPr lang="ko-KR" altLang="en-US" dirty="0"/>
              <a:t>시에 높은 매출을 보인다</a:t>
            </a:r>
            <a:r>
              <a:rPr lang="en-US" altLang="ko-KR" dirty="0"/>
              <a:t>.   </a:t>
            </a:r>
          </a:p>
          <a:p>
            <a:r>
              <a:rPr lang="en-US" altLang="ko-KR" dirty="0"/>
              <a:t>11</a:t>
            </a:r>
            <a:r>
              <a:rPr lang="ko-KR" altLang="en-US" dirty="0"/>
              <a:t>시에서 </a:t>
            </a:r>
            <a:r>
              <a:rPr lang="en-US" altLang="ko-KR" dirty="0"/>
              <a:t>14</a:t>
            </a:r>
            <a:r>
              <a:rPr lang="ko-KR" altLang="en-US" dirty="0"/>
              <a:t>시에 높은 매출을 보였던 분식</a:t>
            </a:r>
            <a:r>
              <a:rPr lang="en-US" altLang="ko-KR" dirty="0"/>
              <a:t>, </a:t>
            </a:r>
            <a:r>
              <a:rPr lang="ko-KR" altLang="en-US" dirty="0"/>
              <a:t>중식과는 다르다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같은 음식 장사를 하더라도 음식 종류에 따라 주요 매출 시간대가 달라 이를 고려해 영업시간이나 타겟 고객층을 잡아야 할듯하다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유흥 관련 업종은 밤 </a:t>
            </a:r>
            <a:r>
              <a:rPr lang="en-US" altLang="ko-KR" dirty="0"/>
              <a:t>9</a:t>
            </a:r>
            <a:r>
              <a:rPr lang="ko-KR" altLang="en-US" dirty="0"/>
              <a:t>시부터 </a:t>
            </a:r>
            <a:r>
              <a:rPr lang="en-US" altLang="ko-KR" dirty="0"/>
              <a:t>12</a:t>
            </a:r>
            <a:r>
              <a:rPr lang="ko-KR" altLang="en-US" dirty="0"/>
              <a:t>시 까지 주된 매출을 보인다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대부분의 서비스 업종이 오후 </a:t>
            </a:r>
            <a:r>
              <a:rPr lang="en-US" altLang="ko-KR" dirty="0"/>
              <a:t>2</a:t>
            </a:r>
            <a:r>
              <a:rPr lang="ko-KR" altLang="en-US" dirty="0"/>
              <a:t>시부터 밤 </a:t>
            </a:r>
            <a:r>
              <a:rPr lang="en-US" altLang="ko-KR" dirty="0"/>
              <a:t>9</a:t>
            </a:r>
            <a:r>
              <a:rPr lang="ko-KR" altLang="en-US" dirty="0"/>
              <a:t>시 사이에 높은 매출이 보인다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514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과정에서 </a:t>
            </a:r>
            <a:r>
              <a:rPr lang="en-US" altLang="ko-KR" dirty="0"/>
              <a:t>2022</a:t>
            </a:r>
            <a:r>
              <a:rPr lang="ko-KR" altLang="en-US" dirty="0"/>
              <a:t>년 데이터의 </a:t>
            </a:r>
            <a:r>
              <a:rPr lang="en-US" altLang="ko-KR" dirty="0"/>
              <a:t>*</a:t>
            </a:r>
            <a:r>
              <a:rPr lang="ko-KR" altLang="en-US" dirty="0"/>
              <a:t>처리된 점포수를 회귀분석으로 대체하였는데 그 때문이 아닐까 싶어서 </a:t>
            </a:r>
            <a:endParaRPr lang="en-US" altLang="ko-KR" dirty="0"/>
          </a:p>
          <a:p>
            <a:r>
              <a:rPr lang="ko-KR" altLang="en-US" dirty="0"/>
              <a:t>이를 </a:t>
            </a:r>
            <a:r>
              <a:rPr lang="ko-KR" altLang="en-US" dirty="0" err="1"/>
              <a:t>머신러닝으로</a:t>
            </a:r>
            <a:r>
              <a:rPr lang="ko-KR" altLang="en-US" dirty="0"/>
              <a:t> 대체해보면 어떨까 싶어서 실행하다가 너무 오래 걸려서 하지 못함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한식음식점 </a:t>
            </a:r>
            <a:r>
              <a:rPr lang="ko-KR" altLang="en-US" dirty="0" err="1"/>
              <a:t>점포수</a:t>
            </a:r>
            <a:r>
              <a:rPr lang="ko-KR" altLang="en-US" dirty="0"/>
              <a:t> 감소의 원인을 분석해 보라고 하셨는데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일반의류의 점포수가 </a:t>
            </a:r>
            <a:r>
              <a:rPr lang="ko-KR" altLang="en-US" dirty="0" err="1"/>
              <a:t>늘어난것은</a:t>
            </a:r>
            <a:r>
              <a:rPr lang="ko-KR" altLang="en-US" dirty="0"/>
              <a:t> 코로나로 인해 </a:t>
            </a:r>
            <a:r>
              <a:rPr lang="ko-KR" altLang="en-US" dirty="0" err="1"/>
              <a:t>비대면</a:t>
            </a:r>
            <a:r>
              <a:rPr lang="ko-KR" altLang="en-US" dirty="0"/>
              <a:t> 상황이 지속되다가 </a:t>
            </a:r>
            <a:r>
              <a:rPr lang="en-US" altLang="ko-KR" dirty="0"/>
              <a:t>22</a:t>
            </a:r>
            <a:r>
              <a:rPr lang="ko-KR" altLang="en-US" dirty="0"/>
              <a:t>년이 </a:t>
            </a:r>
            <a:r>
              <a:rPr lang="ko-KR" altLang="en-US" dirty="0" err="1"/>
              <a:t>되서야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그동안 억눌렸던 의류 소비가 늘어날 것을 예측해서 의류 점포수가 늘어난 것이 아닐까</a:t>
            </a:r>
            <a:r>
              <a:rPr lang="en-US" altLang="ko-KR" dirty="0"/>
              <a:t>???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762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대체적으로 </a:t>
            </a:r>
            <a:r>
              <a:rPr lang="en-US" altLang="ko-KR" dirty="0"/>
              <a:t>19</a:t>
            </a:r>
            <a:r>
              <a:rPr lang="ko-KR" altLang="en-US" dirty="0"/>
              <a:t>년과 </a:t>
            </a:r>
            <a:r>
              <a:rPr lang="en-US" altLang="ko-KR" dirty="0"/>
              <a:t>22</a:t>
            </a:r>
            <a:r>
              <a:rPr lang="ko-KR" altLang="en-US" dirty="0"/>
              <a:t>년 </a:t>
            </a:r>
            <a:r>
              <a:rPr lang="ko-KR" altLang="en-US" dirty="0" err="1"/>
              <a:t>비슷</a:t>
            </a:r>
            <a:endParaRPr lang="en-US" altLang="ko-KR" dirty="0"/>
          </a:p>
          <a:p>
            <a:r>
              <a:rPr lang="ko-KR" altLang="en-US" dirty="0"/>
              <a:t>발달상권에서 </a:t>
            </a:r>
            <a:r>
              <a:rPr lang="en-US" altLang="ko-KR" dirty="0"/>
              <a:t>19</a:t>
            </a:r>
            <a:r>
              <a:rPr lang="ko-KR" altLang="en-US" dirty="0"/>
              <a:t>년에 </a:t>
            </a:r>
            <a:r>
              <a:rPr lang="en-US" altLang="ko-KR" dirty="0"/>
              <a:t>4</a:t>
            </a:r>
            <a:r>
              <a:rPr lang="ko-KR" altLang="en-US" dirty="0"/>
              <a:t>번째로 높았던 일반의류가 </a:t>
            </a:r>
            <a:r>
              <a:rPr lang="en-US" altLang="ko-KR" dirty="0"/>
              <a:t>22</a:t>
            </a:r>
            <a:r>
              <a:rPr lang="ko-KR" altLang="en-US" dirty="0"/>
              <a:t>년에 </a:t>
            </a:r>
            <a:r>
              <a:rPr lang="ko-KR" altLang="en-US" dirty="0" err="1"/>
              <a:t>두번쨰로</a:t>
            </a:r>
            <a:r>
              <a:rPr lang="ko-KR" altLang="en-US" dirty="0"/>
              <a:t> 치고 올라옴</a:t>
            </a:r>
            <a:endParaRPr lang="en-US" altLang="ko-KR" dirty="0"/>
          </a:p>
          <a:p>
            <a:r>
              <a:rPr lang="ko-KR" altLang="en-US" dirty="0"/>
              <a:t>전통시장에서 </a:t>
            </a:r>
            <a:r>
              <a:rPr lang="en-US" altLang="ko-KR" dirty="0"/>
              <a:t>19</a:t>
            </a:r>
            <a:r>
              <a:rPr lang="ko-KR" altLang="en-US" dirty="0"/>
              <a:t>년에는 한식음식점이 첫번째</a:t>
            </a:r>
            <a:r>
              <a:rPr lang="en-US" altLang="ko-KR" dirty="0"/>
              <a:t>, </a:t>
            </a:r>
            <a:r>
              <a:rPr lang="ko-KR" altLang="en-US" dirty="0"/>
              <a:t>일반의류가 두번째</a:t>
            </a:r>
            <a:r>
              <a:rPr lang="en-US" altLang="ko-KR" dirty="0"/>
              <a:t>, 22</a:t>
            </a:r>
            <a:r>
              <a:rPr lang="ko-KR" altLang="en-US" dirty="0"/>
              <a:t>년에는 둘의 순위가 바뀜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273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315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업종별로 건당 평균 매출이 가장 높은 서비스는 </a:t>
            </a:r>
            <a:r>
              <a:rPr lang="en-US" altLang="ko-KR" dirty="0"/>
              <a:t>'</a:t>
            </a:r>
            <a:r>
              <a:rPr lang="ko-KR" altLang="en-US" dirty="0"/>
              <a:t>의료기기</a:t>
            </a:r>
            <a:r>
              <a:rPr lang="en-US" altLang="ko-KR" dirty="0"/>
              <a:t>'</a:t>
            </a:r>
            <a:r>
              <a:rPr lang="ko-KR" altLang="en-US" dirty="0"/>
              <a:t>이다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두번째는 </a:t>
            </a:r>
            <a:r>
              <a:rPr lang="en-US" altLang="ko-KR" dirty="0"/>
              <a:t>'</a:t>
            </a:r>
            <a:r>
              <a:rPr lang="ko-KR" altLang="en-US" dirty="0"/>
              <a:t>가구</a:t>
            </a:r>
            <a:r>
              <a:rPr lang="en-US" altLang="ko-KR" dirty="0"/>
              <a:t>'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12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네일숍이나</a:t>
            </a:r>
            <a:r>
              <a:rPr lang="en-US" altLang="ko-KR" dirty="0"/>
              <a:t>, </a:t>
            </a:r>
            <a:r>
              <a:rPr lang="ko-KR" altLang="en-US" dirty="0"/>
              <a:t>피부관리실 같은 경우 여성의 매출 비율이 높은 것이 이해가 되지만</a:t>
            </a:r>
            <a:r>
              <a:rPr lang="en-US" altLang="ko-KR" dirty="0"/>
              <a:t>,  </a:t>
            </a:r>
          </a:p>
          <a:p>
            <a:r>
              <a:rPr lang="ko-KR" altLang="en-US" dirty="0"/>
              <a:t>일반의류의 경우도 여성 매출의 비율이 </a:t>
            </a:r>
            <a:r>
              <a:rPr lang="ko-KR" altLang="en-US" dirty="0" err="1"/>
              <a:t>높은것이</a:t>
            </a:r>
            <a:r>
              <a:rPr lang="ko-KR" altLang="en-US" dirty="0"/>
              <a:t> 신기하다</a:t>
            </a:r>
            <a:r>
              <a:rPr lang="en-US" altLang="ko-KR" dirty="0"/>
              <a:t>.(</a:t>
            </a:r>
            <a:r>
              <a:rPr lang="ko-KR" altLang="en-US" dirty="0"/>
              <a:t>남자는 옷을 </a:t>
            </a:r>
            <a:r>
              <a:rPr lang="ko-KR" altLang="en-US" dirty="0" err="1"/>
              <a:t>안사나</a:t>
            </a:r>
            <a:r>
              <a:rPr lang="en-US" altLang="ko-KR" dirty="0"/>
              <a:t>???)  </a:t>
            </a:r>
          </a:p>
          <a:p>
            <a:r>
              <a:rPr lang="ko-KR" altLang="en-US" dirty="0"/>
              <a:t>코로나 전인 </a:t>
            </a:r>
            <a:r>
              <a:rPr lang="en-US" altLang="ko-KR" dirty="0"/>
              <a:t>2019</a:t>
            </a:r>
            <a:r>
              <a:rPr lang="ko-KR" altLang="en-US" dirty="0"/>
              <a:t>년에 비해 </a:t>
            </a:r>
            <a:r>
              <a:rPr lang="en-US" altLang="ko-KR" dirty="0"/>
              <a:t>2022</a:t>
            </a:r>
            <a:r>
              <a:rPr lang="ko-KR" altLang="en-US" dirty="0"/>
              <a:t>년의 일반의류 업종의 </a:t>
            </a:r>
            <a:r>
              <a:rPr lang="ko-KR" altLang="en-US" dirty="0" err="1"/>
              <a:t>점포수</a:t>
            </a:r>
            <a:r>
              <a:rPr lang="ko-KR" altLang="en-US" dirty="0"/>
              <a:t> 급격하게 늘어났는데 이는 대부분이 여성의류를 취급하는 곳인가</a:t>
            </a:r>
            <a:r>
              <a:rPr lang="en-US" altLang="ko-KR" dirty="0"/>
              <a:t>??   (</a:t>
            </a:r>
            <a:r>
              <a:rPr lang="ko-KR" altLang="en-US" dirty="0"/>
              <a:t>추가적인 분석의 여지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관광특구 지역에서는 일반의류 업종의 평균 매출이 가장 높다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이를 고려해 타겟 고객층을 잘 잡아야겠다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업종별로 주요 고객층의 성별에 차이가 있다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성별 매출이 특정 성별에게 몰린 서비스 업종의 경우</a:t>
            </a:r>
            <a:r>
              <a:rPr lang="en-US" altLang="ko-KR" dirty="0"/>
              <a:t>, </a:t>
            </a:r>
            <a:r>
              <a:rPr lang="ko-KR" altLang="en-US" dirty="0"/>
              <a:t>그 특정 타겟층에게 좀더 적합한 마케팅 방안을 </a:t>
            </a:r>
            <a:r>
              <a:rPr lang="ko-KR" altLang="en-US" dirty="0" err="1"/>
              <a:t>쓸수</a:t>
            </a:r>
            <a:r>
              <a:rPr lang="ko-KR" altLang="en-US" dirty="0"/>
              <a:t> 있을 듯하다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480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학원</a:t>
            </a:r>
            <a:r>
              <a:rPr lang="en-US" altLang="ko-KR" dirty="0"/>
              <a:t>/</a:t>
            </a:r>
            <a:r>
              <a:rPr lang="ko-KR" altLang="en-US" dirty="0"/>
              <a:t>교육 서비스의 경우 </a:t>
            </a:r>
            <a:r>
              <a:rPr lang="en-US" altLang="ko-KR" dirty="0"/>
              <a:t>40</a:t>
            </a:r>
            <a:r>
              <a:rPr lang="ko-KR" altLang="en-US" dirty="0"/>
              <a:t>대의 비율이 가장 높은데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40</a:t>
            </a:r>
            <a:r>
              <a:rPr lang="ko-KR" altLang="en-US" dirty="0"/>
              <a:t>대 본인의 교육에 소비를 하는 경우도 있겠지만 주로 자녀 관련 소비가 아닐까 싶다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의원의 경우 </a:t>
            </a:r>
            <a:r>
              <a:rPr lang="en-US" altLang="ko-KR" dirty="0"/>
              <a:t>60</a:t>
            </a:r>
            <a:r>
              <a:rPr lang="ko-KR" altLang="en-US" dirty="0"/>
              <a:t>대의 비율이 가장 높다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스포츠의 경우 </a:t>
            </a:r>
            <a:r>
              <a:rPr lang="en-US" altLang="ko-KR" dirty="0"/>
              <a:t>40</a:t>
            </a:r>
            <a:r>
              <a:rPr lang="ko-KR" altLang="en-US" dirty="0"/>
              <a:t>대의 비율이 가장 높다</a:t>
            </a:r>
            <a:r>
              <a:rPr lang="en-US" altLang="ko-KR" dirty="0"/>
              <a:t>. (20~ 30</a:t>
            </a:r>
            <a:r>
              <a:rPr lang="ko-KR" altLang="en-US" dirty="0"/>
              <a:t>이 좀더 스포츠 관련 소비를 할 줄 알았는데 의외임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805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한 상권 안에서 두 서비스 업종의 매출의 상관관계</a:t>
            </a:r>
            <a:endParaRPr lang="en-US" altLang="ko-KR" b="0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피부관리실</a:t>
            </a:r>
            <a:r>
              <a:rPr lang="ko-KR" altLang="en-US" dirty="0"/>
              <a:t>과 </a:t>
            </a:r>
            <a:r>
              <a:rPr lang="ko-KR" altLang="en-US" b="1" dirty="0" err="1"/>
              <a:t>네일숍</a:t>
            </a:r>
            <a:r>
              <a:rPr lang="ko-KR" altLang="en-US" b="1" dirty="0"/>
              <a:t> </a:t>
            </a:r>
            <a:r>
              <a:rPr lang="ko-KR" altLang="en-US" b="0" dirty="0"/>
              <a:t>성별 매출 비율에서 여성의 비율이 가장 높았던 두 서비스 업종이다</a:t>
            </a:r>
            <a:r>
              <a:rPr lang="en-US" altLang="ko-KR" b="0" dirty="0"/>
              <a:t>. </a:t>
            </a:r>
          </a:p>
          <a:p>
            <a:r>
              <a:rPr lang="ko-KR" altLang="en-US" b="0" dirty="0"/>
              <a:t>여성 생활인구가 많은 상권일 수록 두 서비스업종의 매출이 높게 나오는게 아닐까</a:t>
            </a:r>
            <a:r>
              <a:rPr lang="en-US" altLang="ko-KR" b="0" dirty="0"/>
              <a:t>…</a:t>
            </a:r>
          </a:p>
          <a:p>
            <a:r>
              <a:rPr lang="en-US" altLang="ko-KR" b="1" dirty="0"/>
              <a:t>- </a:t>
            </a:r>
            <a:r>
              <a:rPr lang="ko-KR" altLang="en-US" b="1" dirty="0"/>
              <a:t>커피</a:t>
            </a:r>
            <a:r>
              <a:rPr lang="en-US" altLang="ko-KR" b="1" dirty="0"/>
              <a:t>-</a:t>
            </a:r>
            <a:r>
              <a:rPr lang="ko-KR" altLang="en-US" b="1" dirty="0"/>
              <a:t>음료</a:t>
            </a:r>
            <a:r>
              <a:rPr lang="ko-KR" altLang="en-US" dirty="0"/>
              <a:t>와 </a:t>
            </a:r>
            <a:r>
              <a:rPr lang="ko-KR" altLang="en-US" b="1" dirty="0"/>
              <a:t>분식음식점</a:t>
            </a:r>
            <a:r>
              <a:rPr lang="ko-KR" altLang="en-US" b="0" dirty="0"/>
              <a:t>은 시간대별 매출 비율에서 두 업종 모두 </a:t>
            </a:r>
            <a:r>
              <a:rPr lang="en-US" altLang="ko-KR" b="0" dirty="0"/>
              <a:t>11 ~14</a:t>
            </a:r>
            <a:r>
              <a:rPr lang="ko-KR" altLang="en-US" b="0" dirty="0"/>
              <a:t>에 가장 높은 매출을 보임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11~14</a:t>
            </a:r>
            <a:r>
              <a:rPr lang="ko-KR" altLang="en-US" b="0" dirty="0"/>
              <a:t>시에 생활인구가 많은 곳일수록 두 서비스업종의 매출이 높게 나오는게 아닐까</a:t>
            </a:r>
            <a:endParaRPr lang="en-US" altLang="ko-KR" b="0" dirty="0"/>
          </a:p>
          <a:p>
            <a:pPr marL="171450" indent="-171450">
              <a:buFontTx/>
              <a:buChar char="-"/>
            </a:pPr>
            <a:r>
              <a:rPr lang="ko-KR" altLang="en-US" b="1" dirty="0"/>
              <a:t>일식음식점</a:t>
            </a:r>
            <a:r>
              <a:rPr lang="ko-KR" altLang="en-US" dirty="0"/>
              <a:t>과 </a:t>
            </a:r>
            <a:r>
              <a:rPr lang="ko-KR" altLang="en-US" b="1" dirty="0"/>
              <a:t>중식음식점</a:t>
            </a:r>
            <a:r>
              <a:rPr lang="en-US" altLang="ko-KR" b="1" dirty="0"/>
              <a:t>,</a:t>
            </a:r>
            <a:r>
              <a:rPr lang="ko-KR" altLang="en-US" b="1" dirty="0"/>
              <a:t> 한식음식점 </a:t>
            </a:r>
            <a:endParaRPr lang="en-US" altLang="ko-KR" b="1" dirty="0"/>
          </a:p>
          <a:p>
            <a:pPr marL="0" indent="0">
              <a:buFontTx/>
              <a:buNone/>
            </a:pPr>
            <a:r>
              <a:rPr lang="en-US" altLang="ko-KR" b="0" dirty="0"/>
              <a:t>17~21</a:t>
            </a:r>
            <a:r>
              <a:rPr lang="ko-KR" altLang="en-US" b="0" dirty="0"/>
              <a:t>시에 생활인구가 많은 곳일수록 서비스업종의 매출이 높게 나오는게 아닐까</a:t>
            </a:r>
            <a:endParaRPr lang="en-US" altLang="ko-KR" b="0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776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개별 점포의 매출 금액과 건수는 알 수가 없음</a:t>
            </a:r>
            <a:endParaRPr lang="en-US" altLang="ko-KR" dirty="0"/>
          </a:p>
          <a:p>
            <a:r>
              <a:rPr lang="ko-KR" altLang="en-US" dirty="0"/>
              <a:t>분기당 매출 금액에서 점포수를 나누어서 </a:t>
            </a:r>
            <a:endParaRPr lang="en-US" altLang="ko-KR" dirty="0"/>
          </a:p>
          <a:p>
            <a:r>
              <a:rPr lang="ko-KR" altLang="en-US" dirty="0"/>
              <a:t>남부터미널에 있는 한식음식점의 평균 매출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805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427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0131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보통 시내 나간다 그러면 맘먹고 나가는 거니까 오늘 옷을 사야겠다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전자상가나 수산물 시장에 방문한다는 자체가 관련 제품을 소비하려고 어느 정도 마음먹고 나간다는 거니까 이런 결과가 나오는게 아닐까</a:t>
            </a:r>
            <a:r>
              <a:rPr lang="en-US" altLang="ko-KR" dirty="0"/>
              <a:t>???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875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콜레스테롤 관련 변수를 제거하고 분석을 해보니 정확도가 떨어짐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609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콜레스테롤 관련 변수를 제거하고 분석을 해보니 정확도가 떨어짐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484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개별 점포의 매출 금액과 건수는 알 수가 없음</a:t>
            </a:r>
            <a:endParaRPr lang="en-US" altLang="ko-KR" dirty="0"/>
          </a:p>
          <a:p>
            <a:r>
              <a:rPr lang="ko-KR" altLang="en-US" dirty="0"/>
              <a:t>분기당 매출 금액에서 점포수를 나누어서 </a:t>
            </a:r>
            <a:endParaRPr lang="en-US" altLang="ko-KR" dirty="0"/>
          </a:p>
          <a:p>
            <a:r>
              <a:rPr lang="ko-KR" altLang="en-US" dirty="0"/>
              <a:t>남부터미널에 있는 한식음식점의 평균 매출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464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287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피드백을 받고 회귀분석으로 데이터를 대체하였는데 </a:t>
            </a:r>
            <a:r>
              <a:rPr lang="ko-KR" altLang="en-US" dirty="0" err="1"/>
              <a:t>머신러닝으로도</a:t>
            </a:r>
            <a:r>
              <a:rPr lang="ko-KR" altLang="en-US" dirty="0"/>
              <a:t> 대체가 가능한지</a:t>
            </a:r>
            <a:r>
              <a:rPr lang="en-US" altLang="ko-KR" dirty="0"/>
              <a:t>???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969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피드백을 받고 회귀분석으로 데이터를 대체하였는데 </a:t>
            </a:r>
            <a:r>
              <a:rPr lang="ko-KR" altLang="en-US" dirty="0" err="1"/>
              <a:t>머신러닝으로도</a:t>
            </a:r>
            <a:r>
              <a:rPr lang="ko-KR" altLang="en-US" dirty="0"/>
              <a:t> 대체가 가능한지</a:t>
            </a:r>
            <a:r>
              <a:rPr lang="en-US" altLang="ko-KR" dirty="0"/>
              <a:t>???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533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742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952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3548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04670-BD64-4754-9499-278D3FAF2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2AE2F1-8F8E-C94E-C7BA-F268AAF56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5FDF4C-A5AE-7C2C-F9C6-AC99E003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C99EF7-0C3B-FA13-B0EE-0FCEA1E14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FEFE35-CD61-5AE0-E7FE-97B0F8EFB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430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5A70A-4A89-13F7-516E-25B23EE41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08BC10-E0C3-7C28-7CF8-DE9FD04D9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4270C7-1E61-192A-489C-C6D8F5927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1A681D-CC77-C347-EBF1-9DB94CDA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E5559-D6BA-6644-0516-21F2CCC30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62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1CFC1F-7197-6262-2172-7200DE3120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CB73CD-CCAD-9153-2F09-2CE90486D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6A596F-FECB-A373-2197-5FD4F6C39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A74CF-AEAF-0ED0-E352-3420B791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4680DF-2377-C58B-2B07-A268DCFB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49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692E5-B433-B9C9-7BC7-4F40208E0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A9005A-EA41-3B8E-F0FA-08FDB50BA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9C14C3-331F-08FE-765C-03ED2F315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1CC6D7-A5CC-5345-CD98-DC8C8B21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CD164-46B9-3462-D415-FA7D57E8E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43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966BF-EA5F-2059-349F-7D11A076A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BF49DA-60E4-8C80-EC59-83895E744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B94C44-7BF8-87A8-0A99-5EE4A7FF1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8E2BF-457D-6A14-5D24-522858960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D0F6AA-2EE4-8017-5241-4AD979F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719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118F1-4159-3429-E077-CAF10367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29891-FA16-D131-3C35-7EF5AC271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31223-86AD-AA9F-9720-FF778EE8E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C6B67E-8227-EE26-D9A5-241CD7379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56F791-37B0-E7CB-01FB-AADE0CE0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B91EA0-FABE-2051-C86A-5ECA31625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88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CAD4A-44C8-21E8-1A49-0BA63FAE5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25EB32-92B4-821A-F72C-C88E51A68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54B83B-D671-7EC0-462C-AE8A0F334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41DD86-914A-6969-2115-BE96DD3D5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8D80BE-7CB0-C561-1AE0-23354A1F0C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D81E4A-8945-3265-2868-D3C17576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D84F24-1BFA-9E56-1B33-E1423B1A9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141F05-C1F1-5B54-43F5-87E2A4F18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405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7E2FC-3A39-B525-9A12-7CFD997E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F7CF49-12EC-9151-2B02-9F8563B0B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DBF2C6-75C7-536C-E7F2-2EB9AFC1F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2480C0-AF92-E13F-CEA0-0334F863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7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322032-5072-FFE3-A825-8B738165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C05441-5C87-F487-25F6-8AC6BFC65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06F593-6AE0-4FFF-E15F-3ECF313E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583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94EFA-974C-F7F8-9428-97EC3D91C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7DD555-7BDE-A2B3-654C-7C5E2D793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A466C1-6143-AD33-B2CA-6EF8C1027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BEA126-8E0E-4F66-0E11-D4B4F0DE1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8E7EBF-C4D7-509F-65DC-878A3EF90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62799A-6CC0-40AF-A8C8-8E9957B6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142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07871-41D0-639A-D217-5EBAC985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9542F0-B154-3B74-3A5C-BFB79F6034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182BC7-F04A-45C8-5708-1E8AD2108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278FF8-3FF2-8B7D-C32B-D95BCA8EA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962E0E-F9DE-DA47-7198-B25D4E75E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36FE2-83C7-4480-8D61-2C75CBC3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64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902DF0-DF58-2CCD-E175-FB615598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277CAC-9365-2EE7-B245-D6F3C9C18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A4187C-D73E-2667-C8A2-1F02F9DCC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F8F4E-399B-4544-ADB6-0AF44C263BD4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E06DC8-E037-FDC3-FC7B-A5119D538F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F5D0F-E2C5-7785-8882-6D901060C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12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F5698A-5CC6-A4CD-C8AD-14708A16E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800" dirty="0">
                <a:solidFill>
                  <a:srgbClr val="FFFFFF"/>
                </a:solidFill>
              </a:rPr>
              <a:t>데이터 분석 과제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D4CEF3-382F-59F3-1406-B0F67C4B0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dirty="0"/>
              <a:t>데이터분석팀</a:t>
            </a:r>
            <a:endParaRPr lang="en-US" altLang="ko-KR" dirty="0"/>
          </a:p>
          <a:p>
            <a:pPr algn="l"/>
            <a:r>
              <a:rPr lang="ko-KR" altLang="en-US" dirty="0"/>
              <a:t>윤지수</a:t>
            </a:r>
          </a:p>
        </p:txBody>
      </p:sp>
    </p:spTree>
    <p:extLst>
      <p:ext uri="{BB962C8B-B14F-4D97-AF65-F5344CB8AC3E}">
        <p14:creationId xmlns:p14="http://schemas.microsoft.com/office/powerpoint/2010/main" val="394313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666B0-3C52-1129-DD14-B12BEF121A59}"/>
              </a:ext>
            </a:extLst>
          </p:cNvPr>
          <p:cNvSpPr txBox="1"/>
          <p:nvPr/>
        </p:nvSpPr>
        <p:spPr>
          <a:xfrm>
            <a:off x="7869382" y="1593387"/>
            <a:ext cx="4167679" cy="4799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'</a:t>
            </a:r>
            <a:r>
              <a:rPr lang="ko-KR" altLang="en-US" sz="1600" b="1" dirty="0"/>
              <a:t>제일평화시장</a:t>
            </a:r>
            <a:r>
              <a:rPr lang="en-US" altLang="ko-KR" sz="1600" b="1" dirty="0"/>
              <a:t>', '</a:t>
            </a:r>
            <a:r>
              <a:rPr lang="ko-KR" altLang="en-US" sz="1600" b="1" dirty="0"/>
              <a:t>남평화시장</a:t>
            </a:r>
            <a:r>
              <a:rPr lang="en-US" altLang="ko-KR" sz="1600" b="1" dirty="0"/>
              <a:t>’ </a:t>
            </a:r>
            <a:r>
              <a:rPr lang="ko-KR" altLang="en-US" sz="1600" b="1" dirty="0"/>
              <a:t>이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개의 상권은 매출 데이터에는 존재하지만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생활인구 데이터가 존재하지 않음</a:t>
            </a:r>
            <a:r>
              <a:rPr lang="en-US" altLang="ko-KR" sz="1600" b="1" dirty="0"/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매출 데이터에서 위의 </a:t>
            </a:r>
            <a:r>
              <a:rPr lang="en-US" altLang="ko-KR" sz="1600" dirty="0"/>
              <a:t>2</a:t>
            </a:r>
            <a:r>
              <a:rPr lang="ko-KR" altLang="en-US" sz="1600" dirty="0"/>
              <a:t>개의 상권 데이터는 총 </a:t>
            </a:r>
            <a:r>
              <a:rPr lang="en-US" altLang="ko-KR" sz="1600" dirty="0"/>
              <a:t>133</a:t>
            </a:r>
            <a:r>
              <a:rPr lang="ko-KR" altLang="en-US" sz="1600" dirty="0"/>
              <a:t>건이다</a:t>
            </a:r>
            <a:r>
              <a:rPr lang="en-US" altLang="ko-KR" sz="1600" dirty="0"/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133</a:t>
            </a:r>
            <a:r>
              <a:rPr lang="ko-KR" altLang="en-US" sz="1600" dirty="0"/>
              <a:t>건의 데이터를 </a:t>
            </a:r>
            <a:r>
              <a:rPr lang="ko-KR" altLang="en-US" sz="1600" dirty="0" err="1"/>
              <a:t>점포수</a:t>
            </a:r>
            <a:r>
              <a:rPr lang="ko-KR" altLang="en-US" sz="1600" dirty="0"/>
              <a:t> 변수처럼 회귀분석으로 대체하기에는 변수 하나만 예측하는 것이 아닌 데이터 전체가 존재하지 않는 것이기에 불가능함</a:t>
            </a:r>
            <a:r>
              <a:rPr lang="en-US" altLang="ko-KR" sz="16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570371</a:t>
            </a:r>
            <a:r>
              <a:rPr lang="ko-KR" altLang="en-US" sz="1600" b="1" dirty="0"/>
              <a:t>건의 데이터 중 </a:t>
            </a:r>
            <a:r>
              <a:rPr lang="en-US" altLang="ko-KR" sz="1600" b="1" dirty="0"/>
              <a:t>133</a:t>
            </a:r>
            <a:r>
              <a:rPr lang="ko-KR" altLang="en-US" sz="1600" b="1" dirty="0"/>
              <a:t>건은 소수이기에 그냥 무시하기로 함</a:t>
            </a:r>
            <a:r>
              <a:rPr lang="en-US" altLang="ko-KR" sz="1600" b="1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18A60BA-3ED2-ACD6-F696-934DB815B5CE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데이터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전처리</a:t>
            </a:r>
            <a:endParaRPr kumimoji="0" lang="ko-KR" altLang="en-US" sz="3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DA38A7-149D-FA11-7DBF-0ABA2448A0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56" t="47317" r="11464" b="28130"/>
          <a:stretch/>
        </p:blipFill>
        <p:spPr>
          <a:xfrm>
            <a:off x="133814" y="1650380"/>
            <a:ext cx="7660888" cy="15382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3A797A-C336-12B0-E46D-C81E44E82A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25" t="28780" r="7164" b="11870"/>
          <a:stretch/>
        </p:blipFill>
        <p:spPr>
          <a:xfrm>
            <a:off x="133814" y="3211552"/>
            <a:ext cx="7709828" cy="329518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EAF065-E149-5326-BEF4-F8646882F37F}"/>
              </a:ext>
            </a:extLst>
          </p:cNvPr>
          <p:cNvSpPr/>
          <p:nvPr/>
        </p:nvSpPr>
        <p:spPr>
          <a:xfrm>
            <a:off x="122663" y="6306634"/>
            <a:ext cx="551017" cy="216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25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4220A-3045-C08B-2917-5D60B9269260}"/>
              </a:ext>
            </a:extLst>
          </p:cNvPr>
          <p:cNvSpPr txBox="1"/>
          <p:nvPr/>
        </p:nvSpPr>
        <p:spPr>
          <a:xfrm>
            <a:off x="6730409" y="1641591"/>
            <a:ext cx="5461591" cy="5215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골목상권</a:t>
            </a:r>
            <a:r>
              <a:rPr lang="ko-KR" altLang="en-US" sz="1600" dirty="0"/>
              <a:t>  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대로변이 아닌 거주지 안의 좁은 도로를 따라 형성되는 상업 세력의 범위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b="1" dirty="0"/>
              <a:t>발달상권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-  </a:t>
            </a:r>
            <a:r>
              <a:rPr lang="ko-KR" altLang="en-US" sz="1600" dirty="0"/>
              <a:t>유통산업발전법 제</a:t>
            </a:r>
            <a:r>
              <a:rPr lang="en-US" altLang="ko-KR" sz="1600" dirty="0"/>
              <a:t>5</a:t>
            </a:r>
            <a:r>
              <a:rPr lang="ko-KR" altLang="en-US" sz="1600" dirty="0"/>
              <a:t>조의 법조항에 따라 </a:t>
            </a:r>
            <a:r>
              <a:rPr lang="en-US" altLang="ko-KR" sz="1600" dirty="0"/>
              <a:t>2</a:t>
            </a:r>
            <a:r>
              <a:rPr lang="ko-KR" altLang="en-US" sz="1600" dirty="0"/>
              <a:t>천 제곱미터 이내 </a:t>
            </a:r>
            <a:r>
              <a:rPr lang="en-US" altLang="ko-KR" sz="1600" dirty="0"/>
              <a:t>50</a:t>
            </a:r>
            <a:r>
              <a:rPr lang="ko-KR" altLang="en-US" sz="1600" dirty="0"/>
              <a:t>개 이상의 상점이 분포하는 경우 “</a:t>
            </a:r>
            <a:r>
              <a:rPr lang="ko-KR" altLang="en-US" sz="1600" dirty="0" err="1"/>
              <a:t>상점가”라</a:t>
            </a:r>
            <a:r>
              <a:rPr lang="ko-KR" altLang="en-US" sz="1600" dirty="0"/>
              <a:t> 하고</a:t>
            </a:r>
            <a:r>
              <a:rPr lang="en-US" altLang="ko-KR" sz="1600" dirty="0"/>
              <a:t>, </a:t>
            </a:r>
            <a:r>
              <a:rPr lang="ko-KR" altLang="en-US" sz="1600" dirty="0"/>
              <a:t>배후지를 고려하지 않은 도보이동이 가능한 범위내의 상가업소밀집지역을 발달상권으로 정의</a:t>
            </a:r>
            <a:endParaRPr lang="en-US" altLang="ko-KR" sz="1600" dirty="0"/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b="1" dirty="0"/>
              <a:t>전통시장</a:t>
            </a:r>
            <a:endParaRPr lang="en-US" altLang="ko-KR" sz="1600" b="1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오랜 기간에 걸쳐 일정한 지역에서 자연발생적으로 형성된 상설시장이나 정기시장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관광특구</a:t>
            </a:r>
            <a:endParaRPr lang="en-US" altLang="ko-KR" sz="1600" b="1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관광활동이 주로 이루어지는 지역적 공간 內 입지한 상권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상권 구분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B1358E-6B59-75F9-F68F-AD20D7D9B8B7}"/>
              </a:ext>
            </a:extLst>
          </p:cNvPr>
          <p:cNvGrpSpPr/>
          <p:nvPr/>
        </p:nvGrpSpPr>
        <p:grpSpPr>
          <a:xfrm>
            <a:off x="159487" y="2456122"/>
            <a:ext cx="6655985" cy="2902687"/>
            <a:chOff x="223282" y="1828801"/>
            <a:chExt cx="6971218" cy="29877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DD1E12-38C4-F5C0-AA88-63D1D058F709}"/>
                </a:ext>
              </a:extLst>
            </p:cNvPr>
            <p:cNvSpPr txBox="1"/>
            <p:nvPr/>
          </p:nvSpPr>
          <p:spPr>
            <a:xfrm>
              <a:off x="404037" y="1828801"/>
              <a:ext cx="2679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전체 상권 구분 비율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028617-F6C7-1686-C270-2ECD5D9EECA2}"/>
                </a:ext>
              </a:extLst>
            </p:cNvPr>
            <p:cNvSpPr txBox="1"/>
            <p:nvPr/>
          </p:nvSpPr>
          <p:spPr>
            <a:xfrm>
              <a:off x="3429798" y="1832342"/>
              <a:ext cx="3742426" cy="380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상위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20%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매출의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상권 구분 비율 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9C1EF99-D657-2D11-F0F2-C16EC76E3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227" t="43566" r="67035" b="37674"/>
            <a:stretch/>
          </p:blipFill>
          <p:spPr>
            <a:xfrm>
              <a:off x="223282" y="2264734"/>
              <a:ext cx="3564105" cy="255181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F9FBE80-1CA6-6B31-ABA3-FEC4E36CF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053" t="57054" r="66773" b="23566"/>
            <a:stretch/>
          </p:blipFill>
          <p:spPr>
            <a:xfrm>
              <a:off x="3523976" y="2169042"/>
              <a:ext cx="3670524" cy="26368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519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4220A-3045-C08B-2917-5D60B9269260}"/>
              </a:ext>
            </a:extLst>
          </p:cNvPr>
          <p:cNvSpPr txBox="1"/>
          <p:nvPr/>
        </p:nvSpPr>
        <p:spPr>
          <a:xfrm>
            <a:off x="361508" y="4204037"/>
            <a:ext cx="11685181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sz="2000" dirty="0"/>
              <a:t>해가 지날수록 전체 평균 매출은 꾸준히 상승한다</a:t>
            </a:r>
            <a:r>
              <a:rPr lang="en-US" altLang="ko-KR" sz="2000" dirty="0"/>
              <a:t>.   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dirty="0"/>
              <a:t>매출 상위 </a:t>
            </a:r>
            <a:r>
              <a:rPr lang="en-US" altLang="ko-KR" sz="2000" dirty="0"/>
              <a:t>20%</a:t>
            </a:r>
            <a:r>
              <a:rPr lang="ko-KR" altLang="en-US" sz="2000" dirty="0"/>
              <a:t>와 그 나머지를 나누어서 비교해보았을 때</a:t>
            </a:r>
            <a:r>
              <a:rPr lang="en-US" altLang="ko-KR" sz="2000" dirty="0"/>
              <a:t>, </a:t>
            </a:r>
            <a:r>
              <a:rPr lang="ko-KR" altLang="en-US" sz="2000" dirty="0"/>
              <a:t>상위 </a:t>
            </a:r>
            <a:r>
              <a:rPr lang="en-US" altLang="ko-KR" sz="2000" dirty="0"/>
              <a:t>20%</a:t>
            </a:r>
            <a:r>
              <a:rPr lang="ko-KR" altLang="en-US" sz="2000" dirty="0"/>
              <a:t>는 해가 지나면서 꾸준히 매출이 상승하지만 그 나머지 </a:t>
            </a:r>
            <a:r>
              <a:rPr lang="en-US" altLang="ko-KR" sz="2000" dirty="0"/>
              <a:t>80%</a:t>
            </a:r>
            <a:r>
              <a:rPr lang="ko-KR" altLang="en-US" sz="2000" dirty="0"/>
              <a:t>는 </a:t>
            </a:r>
            <a:r>
              <a:rPr lang="en-US" altLang="ko-KR" sz="2000" dirty="0"/>
              <a:t>20, 21</a:t>
            </a:r>
            <a:r>
              <a:rPr lang="ko-KR" altLang="en-US" sz="2000" dirty="0"/>
              <a:t>년 코로나의 영향인지 그 전년도 보다 매출이 감소하다가 </a:t>
            </a:r>
            <a:r>
              <a:rPr lang="en-US" altLang="ko-KR" sz="2000" dirty="0"/>
              <a:t>22</a:t>
            </a:r>
            <a:r>
              <a:rPr lang="ko-KR" altLang="en-US" sz="2000" dirty="0"/>
              <a:t>년 회복한다</a:t>
            </a:r>
            <a:r>
              <a:rPr lang="en-US" altLang="ko-KR" sz="2000" dirty="0"/>
              <a:t>.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그리고 상위 </a:t>
            </a:r>
            <a:r>
              <a:rPr lang="en-US" altLang="ko-KR" sz="2000" dirty="0"/>
              <a:t>20%</a:t>
            </a:r>
            <a:r>
              <a:rPr lang="ko-KR" altLang="en-US" sz="2000" dirty="0"/>
              <a:t>와 그 나머지의 매출 차이는 </a:t>
            </a:r>
            <a:r>
              <a:rPr lang="en-US" altLang="ko-KR" sz="2000" dirty="0"/>
              <a:t>19</a:t>
            </a:r>
            <a:r>
              <a:rPr lang="ko-KR" altLang="en-US" sz="2000" dirty="0"/>
              <a:t>년 </a:t>
            </a:r>
            <a:r>
              <a:rPr lang="en-US" altLang="ko-KR" sz="2000" dirty="0"/>
              <a:t>9</a:t>
            </a:r>
            <a:r>
              <a:rPr lang="ko-KR" altLang="en-US" sz="2000" dirty="0"/>
              <a:t>배에서 </a:t>
            </a:r>
            <a:r>
              <a:rPr lang="en-US" altLang="ko-KR" sz="2000" dirty="0"/>
              <a:t>22</a:t>
            </a:r>
            <a:r>
              <a:rPr lang="ko-KR" altLang="en-US" sz="2000" dirty="0"/>
              <a:t>년 </a:t>
            </a:r>
            <a:r>
              <a:rPr lang="en-US" altLang="ko-KR" sz="2000" dirty="0"/>
              <a:t>12</a:t>
            </a:r>
            <a:r>
              <a:rPr lang="ko-KR" altLang="en-US" sz="2000" dirty="0"/>
              <a:t>배까지 그 차이가 점점 커진다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3600" dirty="0">
                <a:solidFill>
                  <a:schemeClr val="bg1"/>
                </a:solidFill>
              </a:rPr>
              <a:t>상위 </a:t>
            </a:r>
            <a:r>
              <a:rPr lang="en-US" altLang="ko-KR" sz="3600" dirty="0">
                <a:solidFill>
                  <a:schemeClr val="bg1"/>
                </a:solidFill>
              </a:rPr>
              <a:t>20% </a:t>
            </a:r>
            <a:r>
              <a:rPr lang="ko-KR" altLang="en-US" sz="3600" dirty="0">
                <a:solidFill>
                  <a:schemeClr val="bg1"/>
                </a:solidFill>
              </a:rPr>
              <a:t>매출 평균과 그 나머지 </a:t>
            </a:r>
            <a:r>
              <a:rPr lang="en-US" altLang="ko-KR" sz="3600" dirty="0">
                <a:solidFill>
                  <a:schemeClr val="bg1"/>
                </a:solidFill>
              </a:rPr>
              <a:t>80% </a:t>
            </a:r>
            <a:r>
              <a:rPr lang="ko-KR" altLang="en-US" sz="3600" dirty="0">
                <a:solidFill>
                  <a:schemeClr val="bg1"/>
                </a:solidFill>
              </a:rPr>
              <a:t>매출 비교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D9085EB-EDEE-EBA0-DB26-468988B716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4" t="43721" r="39041" b="36090"/>
          <a:stretch/>
        </p:blipFill>
        <p:spPr>
          <a:xfrm>
            <a:off x="626729" y="1648046"/>
            <a:ext cx="8664261" cy="23072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60F06D-A0A4-F6B2-DEEA-564C83C9E4CE}"/>
              </a:ext>
            </a:extLst>
          </p:cNvPr>
          <p:cNvSpPr txBox="1"/>
          <p:nvPr/>
        </p:nvSpPr>
        <p:spPr>
          <a:xfrm>
            <a:off x="3519378" y="2094616"/>
            <a:ext cx="659218" cy="350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전체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AD9C7D-39FA-2295-299D-BAD6E6EFB9B9}"/>
              </a:ext>
            </a:extLst>
          </p:cNvPr>
          <p:cNvSpPr txBox="1"/>
          <p:nvPr/>
        </p:nvSpPr>
        <p:spPr>
          <a:xfrm>
            <a:off x="4607444" y="2087528"/>
            <a:ext cx="1123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상위 </a:t>
            </a:r>
            <a:r>
              <a:rPr lang="en-US" altLang="ko-KR" sz="1600" b="1" dirty="0">
                <a:solidFill>
                  <a:srgbClr val="FF0000"/>
                </a:solidFill>
              </a:rPr>
              <a:t>20%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1D9D56-C06B-4629-F780-2350A1BEAD02}"/>
              </a:ext>
            </a:extLst>
          </p:cNvPr>
          <p:cNvSpPr txBox="1"/>
          <p:nvPr/>
        </p:nvSpPr>
        <p:spPr>
          <a:xfrm>
            <a:off x="5791200" y="2091071"/>
            <a:ext cx="1290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나머지 </a:t>
            </a:r>
            <a:r>
              <a:rPr lang="en-US" altLang="ko-KR" sz="1600" b="1" dirty="0">
                <a:solidFill>
                  <a:srgbClr val="FF0000"/>
                </a:solidFill>
              </a:rPr>
              <a:t>80%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0F2499-4DEC-3BF0-5BDE-7F9BCD1DC91A}"/>
              </a:ext>
            </a:extLst>
          </p:cNvPr>
          <p:cNvSpPr txBox="1"/>
          <p:nvPr/>
        </p:nvSpPr>
        <p:spPr>
          <a:xfrm>
            <a:off x="7187607" y="2083475"/>
            <a:ext cx="2264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상위 </a:t>
            </a:r>
            <a:r>
              <a:rPr lang="en-US" altLang="ko-KR" sz="1600" b="1" dirty="0">
                <a:solidFill>
                  <a:srgbClr val="FF0000"/>
                </a:solidFill>
              </a:rPr>
              <a:t>20%/</a:t>
            </a:r>
            <a:r>
              <a:rPr lang="ko-KR" altLang="en-US" sz="1600" b="1" dirty="0">
                <a:solidFill>
                  <a:srgbClr val="FF0000"/>
                </a:solidFill>
              </a:rPr>
              <a:t>나머지 </a:t>
            </a:r>
            <a:r>
              <a:rPr lang="en-US" altLang="ko-KR" sz="1600" b="1" dirty="0">
                <a:solidFill>
                  <a:srgbClr val="FF0000"/>
                </a:solidFill>
              </a:rPr>
              <a:t>80%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7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4220A-3045-C08B-2917-5D60B9269260}"/>
              </a:ext>
            </a:extLst>
          </p:cNvPr>
          <p:cNvSpPr txBox="1"/>
          <p:nvPr/>
        </p:nvSpPr>
        <p:spPr>
          <a:xfrm>
            <a:off x="7006857" y="2258285"/>
            <a:ext cx="4763386" cy="3882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 서비스 업종 비율에서 </a:t>
            </a:r>
            <a:r>
              <a:rPr lang="ko-KR" altLang="en-US" b="1" dirty="0">
                <a:solidFill>
                  <a:schemeClr val="accent1"/>
                </a:solidFill>
                <a:latin typeface="맑은 고딕" panose="020F0502020204030204"/>
                <a:ea typeface="맑은 고딕" panose="020B0503020000020004" pitchFamily="50" charset="-127"/>
              </a:rPr>
              <a:t>한식음식점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 </a:t>
            </a:r>
            <a:r>
              <a:rPr lang="en-US" altLang="ko-KR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4.4%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가장 많은 비율을 차지하고 있다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상위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20%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서비스 업종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편의점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약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12%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가장 많은 비율을 차지하고 있다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 데이터의 서비스 업종 비율과 매출 상위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20%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서비스 업종 비율은 차이가 있다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상위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20%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의 매출의 서비스 업종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EE7CA8-93A6-28C5-6A57-2D6A74173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27" t="42170" r="64593" b="18760"/>
          <a:stretch/>
        </p:blipFill>
        <p:spPr>
          <a:xfrm>
            <a:off x="222524" y="2158415"/>
            <a:ext cx="3275588" cy="41900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CAD68C-0699-EB63-8282-7CC0C83BAA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7" t="37364" r="65639" b="21861"/>
          <a:stretch/>
        </p:blipFill>
        <p:spPr>
          <a:xfrm>
            <a:off x="3487478" y="2105250"/>
            <a:ext cx="3141255" cy="44656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DD1E12-38C4-F5C0-AA88-63D1D058F709}"/>
              </a:ext>
            </a:extLst>
          </p:cNvPr>
          <p:cNvSpPr txBox="1"/>
          <p:nvPr/>
        </p:nvSpPr>
        <p:spPr>
          <a:xfrm>
            <a:off x="404037" y="1828801"/>
            <a:ext cx="267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전체 서비스 업종 비율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028617-F6C7-1686-C270-2ECD5D9EECA2}"/>
              </a:ext>
            </a:extLst>
          </p:cNvPr>
          <p:cNvSpPr txBox="1"/>
          <p:nvPr/>
        </p:nvSpPr>
        <p:spPr>
          <a:xfrm>
            <a:off x="3607981" y="1832342"/>
            <a:ext cx="305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상위 </a:t>
            </a:r>
            <a:r>
              <a:rPr lang="en-US" altLang="ko-KR" b="1" dirty="0">
                <a:solidFill>
                  <a:srgbClr val="FF0000"/>
                </a:solidFill>
              </a:rPr>
              <a:t>20% </a:t>
            </a:r>
            <a:r>
              <a:rPr lang="ko-KR" altLang="en-US" b="1" dirty="0">
                <a:solidFill>
                  <a:srgbClr val="FF0000"/>
                </a:solidFill>
              </a:rPr>
              <a:t>서비스 업종 비율</a:t>
            </a:r>
          </a:p>
        </p:txBody>
      </p:sp>
    </p:spTree>
    <p:extLst>
      <p:ext uri="{BB962C8B-B14F-4D97-AF65-F5344CB8AC3E}">
        <p14:creationId xmlns:p14="http://schemas.microsoft.com/office/powerpoint/2010/main" val="1118402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서비스 업종별 가장 매출 비율이 높은 시간대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AF7A53-E0E7-8315-275A-2C8D5BF6E950}"/>
              </a:ext>
            </a:extLst>
          </p:cNvPr>
          <p:cNvSpPr txBox="1"/>
          <p:nvPr/>
        </p:nvSpPr>
        <p:spPr>
          <a:xfrm>
            <a:off x="297712" y="1701209"/>
            <a:ext cx="11642651" cy="4661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11 ~ 14</a:t>
            </a:r>
            <a:r>
              <a:rPr lang="ko-KR" altLang="en-US" b="1" dirty="0"/>
              <a:t>시 최고 매출 비율 서비스 업종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rgbClr val="FF0000"/>
                </a:solidFill>
              </a:rPr>
              <a:t>'</a:t>
            </a:r>
            <a:r>
              <a:rPr lang="ko-KR" altLang="en-US" sz="1600" dirty="0">
                <a:solidFill>
                  <a:srgbClr val="FF0000"/>
                </a:solidFill>
              </a:rPr>
              <a:t>분식전문점</a:t>
            </a:r>
            <a:r>
              <a:rPr lang="en-US" altLang="ko-KR" sz="1600" dirty="0">
                <a:solidFill>
                  <a:srgbClr val="FF0000"/>
                </a:solidFill>
              </a:rPr>
              <a:t>’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chemeClr val="accent1"/>
                </a:solidFill>
              </a:rPr>
              <a:t>'</a:t>
            </a:r>
            <a:r>
              <a:rPr lang="ko-KR" altLang="en-US" sz="1600" dirty="0">
                <a:solidFill>
                  <a:schemeClr val="accent1"/>
                </a:solidFill>
              </a:rPr>
              <a:t>일반의원</a:t>
            </a:r>
            <a:r>
              <a:rPr lang="en-US" altLang="ko-KR" sz="1600" dirty="0">
                <a:solidFill>
                  <a:schemeClr val="accent1"/>
                </a:solidFill>
              </a:rPr>
              <a:t>', </a:t>
            </a:r>
            <a:r>
              <a:rPr lang="en-US" altLang="ko-KR" sz="1600" dirty="0">
                <a:solidFill>
                  <a:srgbClr val="FF0000"/>
                </a:solidFill>
              </a:rPr>
              <a:t>'</a:t>
            </a:r>
            <a:r>
              <a:rPr lang="ko-KR" altLang="en-US" sz="1600" dirty="0">
                <a:solidFill>
                  <a:srgbClr val="FF0000"/>
                </a:solidFill>
              </a:rPr>
              <a:t>중식음식점</a:t>
            </a:r>
            <a:r>
              <a:rPr lang="en-US" altLang="ko-KR" sz="1600" dirty="0">
                <a:solidFill>
                  <a:srgbClr val="FF0000"/>
                </a:solidFill>
              </a:rPr>
              <a:t>', </a:t>
            </a:r>
            <a:r>
              <a:rPr lang="en-US" altLang="ko-KR" sz="1600" dirty="0">
                <a:solidFill>
                  <a:schemeClr val="accent1"/>
                </a:solidFill>
              </a:rPr>
              <a:t>'</a:t>
            </a:r>
            <a:r>
              <a:rPr lang="ko-KR" altLang="en-US" sz="1600" dirty="0">
                <a:solidFill>
                  <a:schemeClr val="accent1"/>
                </a:solidFill>
              </a:rPr>
              <a:t>치과의원</a:t>
            </a:r>
            <a:r>
              <a:rPr lang="en-US" altLang="ko-KR" sz="1600" dirty="0">
                <a:solidFill>
                  <a:schemeClr val="accent1"/>
                </a:solidFill>
              </a:rPr>
              <a:t>', </a:t>
            </a:r>
            <a:r>
              <a:rPr lang="en-US" altLang="ko-KR" sz="1600" dirty="0">
                <a:solidFill>
                  <a:srgbClr val="FF0000"/>
                </a:solidFill>
              </a:rPr>
              <a:t>'</a:t>
            </a:r>
            <a:r>
              <a:rPr lang="ko-KR" altLang="en-US" sz="1600" dirty="0">
                <a:solidFill>
                  <a:srgbClr val="FF0000"/>
                </a:solidFill>
              </a:rPr>
              <a:t>커피</a:t>
            </a:r>
            <a:r>
              <a:rPr lang="en-US" altLang="ko-KR" sz="1600" dirty="0">
                <a:solidFill>
                  <a:srgbClr val="FF0000"/>
                </a:solidFill>
              </a:rPr>
              <a:t>-</a:t>
            </a:r>
            <a:r>
              <a:rPr lang="ko-KR" altLang="en-US" sz="1600" dirty="0">
                <a:solidFill>
                  <a:srgbClr val="FF0000"/>
                </a:solidFill>
              </a:rPr>
              <a:t>음료</a:t>
            </a:r>
            <a:r>
              <a:rPr lang="en-US" altLang="ko-KR" sz="1600" dirty="0">
                <a:solidFill>
                  <a:srgbClr val="FF0000"/>
                </a:solidFill>
              </a:rPr>
              <a:t>', </a:t>
            </a:r>
            <a:r>
              <a:rPr lang="en-US" altLang="ko-KR" sz="1600" dirty="0">
                <a:solidFill>
                  <a:srgbClr val="0070C0"/>
                </a:solidFill>
              </a:rPr>
              <a:t>'</a:t>
            </a:r>
            <a:r>
              <a:rPr lang="ko-KR" altLang="en-US" sz="1600" dirty="0">
                <a:solidFill>
                  <a:srgbClr val="0070C0"/>
                </a:solidFill>
              </a:rPr>
              <a:t>한의원</a:t>
            </a:r>
            <a:r>
              <a:rPr lang="en-US" altLang="ko-KR" sz="1600" dirty="0">
                <a:solidFill>
                  <a:srgbClr val="0070C0"/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14 ~ 17</a:t>
            </a:r>
            <a:r>
              <a:rPr lang="ko-KR" altLang="en-US" b="1" dirty="0"/>
              <a:t>시 최고 매출 비율 서비스 업종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'</a:t>
            </a:r>
            <a:r>
              <a:rPr lang="ko-KR" altLang="en-US" sz="1600" dirty="0"/>
              <a:t>가구</a:t>
            </a:r>
            <a:r>
              <a:rPr lang="en-US" altLang="ko-KR" sz="1600" dirty="0"/>
              <a:t>’, '</a:t>
            </a:r>
            <a:r>
              <a:rPr lang="ko-KR" altLang="en-US" sz="1600" dirty="0"/>
              <a:t>가방</a:t>
            </a:r>
            <a:r>
              <a:rPr lang="en-US" altLang="ko-KR" sz="1600" dirty="0"/>
              <a:t>’, '</a:t>
            </a:r>
            <a:r>
              <a:rPr lang="ko-KR" altLang="en-US" sz="1600" dirty="0"/>
              <a:t>가전제품</a:t>
            </a:r>
            <a:r>
              <a:rPr lang="en-US" altLang="ko-KR" sz="1600" dirty="0"/>
              <a:t>', '</a:t>
            </a:r>
            <a:r>
              <a:rPr lang="ko-KR" altLang="en-US" sz="1600" dirty="0"/>
              <a:t>가전제품수리</a:t>
            </a:r>
            <a:r>
              <a:rPr lang="en-US" altLang="ko-KR" sz="1600" dirty="0"/>
              <a:t>’, '</a:t>
            </a:r>
            <a:r>
              <a:rPr lang="ko-KR" altLang="en-US" sz="1600" dirty="0"/>
              <a:t>문구</a:t>
            </a:r>
            <a:r>
              <a:rPr lang="en-US" altLang="ko-KR" sz="1600" dirty="0"/>
              <a:t>’, '</a:t>
            </a:r>
            <a:r>
              <a:rPr lang="ko-KR" altLang="en-US" sz="1600" dirty="0"/>
              <a:t>미곡판매</a:t>
            </a:r>
            <a:r>
              <a:rPr lang="en-US" altLang="ko-KR" sz="1600" dirty="0"/>
              <a:t>’, '</a:t>
            </a:r>
            <a:r>
              <a:rPr lang="ko-KR" altLang="en-US" sz="1600" dirty="0"/>
              <a:t>반찬가게</a:t>
            </a:r>
            <a:r>
              <a:rPr lang="en-US" altLang="ko-KR" sz="1600" dirty="0"/>
              <a:t>’, '</a:t>
            </a:r>
            <a:r>
              <a:rPr lang="ko-KR" altLang="en-US" sz="1600" dirty="0"/>
              <a:t>부동산중개업</a:t>
            </a:r>
            <a:r>
              <a:rPr lang="en-US" altLang="ko-KR" sz="1600" dirty="0"/>
              <a:t>', '</a:t>
            </a:r>
            <a:r>
              <a:rPr lang="ko-KR" altLang="en-US" sz="1600" dirty="0"/>
              <a:t>서적</a:t>
            </a:r>
            <a:r>
              <a:rPr lang="en-US" altLang="ko-KR" sz="1600" dirty="0"/>
              <a:t>’, '</a:t>
            </a:r>
            <a:r>
              <a:rPr lang="ko-KR" altLang="en-US" sz="1600" dirty="0"/>
              <a:t>섬유제품</a:t>
            </a:r>
            <a:r>
              <a:rPr lang="en-US" altLang="ko-KR" sz="1600" dirty="0"/>
              <a:t>’, '</a:t>
            </a:r>
            <a:r>
              <a:rPr lang="ko-KR" altLang="en-US" sz="1600" dirty="0"/>
              <a:t>수산물판매</a:t>
            </a:r>
            <a:r>
              <a:rPr lang="en-US" altLang="ko-KR" sz="1600" dirty="0"/>
              <a:t>', '</a:t>
            </a:r>
            <a:r>
              <a:rPr lang="ko-KR" altLang="en-US" sz="1600" dirty="0" err="1"/>
              <a:t>시계및귀금속</a:t>
            </a:r>
            <a:r>
              <a:rPr lang="en-US" altLang="ko-KR" sz="1600" dirty="0"/>
              <a:t>', '</a:t>
            </a:r>
            <a:r>
              <a:rPr lang="ko-KR" altLang="en-US" sz="1600" dirty="0"/>
              <a:t>신발</a:t>
            </a:r>
            <a:r>
              <a:rPr lang="en-US" altLang="ko-KR" sz="1600" dirty="0"/>
              <a:t>', '</a:t>
            </a:r>
            <a:r>
              <a:rPr lang="ko-KR" altLang="en-US" sz="1600" dirty="0"/>
              <a:t>예술학원</a:t>
            </a:r>
            <a:r>
              <a:rPr lang="en-US" altLang="ko-KR" sz="1600" dirty="0"/>
              <a:t>', '</a:t>
            </a:r>
            <a:r>
              <a:rPr lang="ko-KR" altLang="en-US" sz="1600" dirty="0"/>
              <a:t>완구</a:t>
            </a:r>
            <a:r>
              <a:rPr lang="en-US" altLang="ko-KR" sz="1600" dirty="0"/>
              <a:t>', '</a:t>
            </a:r>
            <a:r>
              <a:rPr lang="ko-KR" altLang="en-US" sz="1600" dirty="0"/>
              <a:t>운동</a:t>
            </a:r>
            <a:r>
              <a:rPr lang="en-US" altLang="ko-KR" sz="1600" dirty="0"/>
              <a:t>/</a:t>
            </a:r>
            <a:r>
              <a:rPr lang="ko-KR" altLang="en-US" sz="1600" dirty="0"/>
              <a:t>경기용품</a:t>
            </a:r>
            <a:r>
              <a:rPr lang="en-US" altLang="ko-KR" sz="1600" dirty="0"/>
              <a:t>', '</a:t>
            </a:r>
            <a:r>
              <a:rPr lang="ko-KR" altLang="en-US" sz="1600" dirty="0"/>
              <a:t>의료기기</a:t>
            </a:r>
            <a:r>
              <a:rPr lang="en-US" altLang="ko-KR" sz="1600" dirty="0"/>
              <a:t>', '</a:t>
            </a:r>
            <a:r>
              <a:rPr lang="ko-KR" altLang="en-US" sz="1600" dirty="0"/>
              <a:t>의약품</a:t>
            </a:r>
            <a:r>
              <a:rPr lang="en-US" altLang="ko-KR" sz="1600" dirty="0"/>
              <a:t>', '</a:t>
            </a:r>
            <a:r>
              <a:rPr lang="ko-KR" altLang="en-US" sz="1600" dirty="0"/>
              <a:t>인테리어</a:t>
            </a:r>
            <a:r>
              <a:rPr lang="en-US" altLang="ko-KR" sz="1600" dirty="0"/>
              <a:t>', '</a:t>
            </a:r>
            <a:r>
              <a:rPr lang="ko-KR" altLang="en-US" sz="1600" dirty="0"/>
              <a:t>일반의류</a:t>
            </a:r>
            <a:r>
              <a:rPr lang="en-US" altLang="ko-KR" sz="1600" dirty="0"/>
              <a:t>', '</a:t>
            </a:r>
            <a:r>
              <a:rPr lang="ko-KR" altLang="en-US" sz="1600" dirty="0"/>
              <a:t>자동차미용</a:t>
            </a:r>
            <a:r>
              <a:rPr lang="en-US" altLang="ko-KR" sz="1600" dirty="0"/>
              <a:t>', '</a:t>
            </a:r>
            <a:r>
              <a:rPr lang="ko-KR" altLang="en-US" sz="1600" dirty="0"/>
              <a:t>자동차수리</a:t>
            </a:r>
            <a:r>
              <a:rPr lang="en-US" altLang="ko-KR" sz="1600" dirty="0"/>
              <a:t>', '</a:t>
            </a:r>
            <a:r>
              <a:rPr lang="ko-KR" altLang="en-US" sz="1600" dirty="0"/>
              <a:t>자전거 및 기타운송장비</a:t>
            </a:r>
            <a:r>
              <a:rPr lang="en-US" altLang="ko-KR" sz="1600" dirty="0"/>
              <a:t>', '</a:t>
            </a:r>
            <a:r>
              <a:rPr lang="ko-KR" altLang="en-US" sz="1600" dirty="0"/>
              <a:t>전자상거래업</a:t>
            </a:r>
            <a:r>
              <a:rPr lang="en-US" altLang="ko-KR" sz="1600" dirty="0"/>
              <a:t>', '</a:t>
            </a:r>
            <a:r>
              <a:rPr lang="ko-KR" altLang="en-US" sz="1600" dirty="0"/>
              <a:t>조명용품</a:t>
            </a:r>
            <a:r>
              <a:rPr lang="en-US" altLang="ko-KR" sz="1600" dirty="0"/>
              <a:t>', '</a:t>
            </a:r>
            <a:r>
              <a:rPr lang="ko-KR" altLang="en-US" sz="1600" dirty="0"/>
              <a:t>철물점</a:t>
            </a:r>
            <a:r>
              <a:rPr lang="en-US" altLang="ko-KR" sz="1600" dirty="0"/>
              <a:t>', '</a:t>
            </a:r>
            <a:r>
              <a:rPr lang="ko-KR" altLang="en-US" sz="1600" dirty="0" err="1"/>
              <a:t>컴퓨터및주변장치판매</a:t>
            </a:r>
            <a:r>
              <a:rPr lang="en-US" altLang="ko-KR" sz="1600" dirty="0"/>
              <a:t>', '</a:t>
            </a:r>
            <a:r>
              <a:rPr lang="ko-KR" altLang="en-US" sz="1600" dirty="0"/>
              <a:t>화장품</a:t>
            </a:r>
            <a:r>
              <a:rPr lang="en-US" altLang="ko-KR" sz="1600" dirty="0"/>
              <a:t>', '</a:t>
            </a:r>
            <a:r>
              <a:rPr lang="ko-KR" altLang="en-US" sz="1600" dirty="0"/>
              <a:t>화초</a:t>
            </a:r>
            <a:r>
              <a:rPr lang="en-US" altLang="ko-KR" sz="1600" dirty="0"/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17 ~ 21</a:t>
            </a:r>
            <a:r>
              <a:rPr lang="ko-KR" altLang="en-US" b="1" dirty="0"/>
              <a:t>시 최고 매출 비율 서비스 업종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'PC</a:t>
            </a:r>
            <a:r>
              <a:rPr lang="ko-KR" altLang="en-US" sz="1600" dirty="0"/>
              <a:t>방</a:t>
            </a:r>
            <a:r>
              <a:rPr lang="en-US" altLang="ko-KR" sz="1600" dirty="0"/>
              <a:t>', '</a:t>
            </a:r>
            <a:r>
              <a:rPr lang="ko-KR" altLang="en-US" sz="1600" dirty="0"/>
              <a:t>고시원</a:t>
            </a:r>
            <a:r>
              <a:rPr lang="en-US" altLang="ko-KR" sz="1600" dirty="0"/>
              <a:t>', '</a:t>
            </a:r>
            <a:r>
              <a:rPr lang="ko-KR" altLang="en-US" sz="1600" dirty="0"/>
              <a:t>골프연습장</a:t>
            </a:r>
            <a:r>
              <a:rPr lang="en-US" altLang="ko-KR" sz="1600" dirty="0"/>
              <a:t>', '</a:t>
            </a:r>
            <a:r>
              <a:rPr lang="ko-KR" altLang="en-US" sz="1600" dirty="0" err="1"/>
              <a:t>네일숍</a:t>
            </a:r>
            <a:r>
              <a:rPr lang="en-US" altLang="ko-KR" sz="1600" dirty="0"/>
              <a:t>', '</a:t>
            </a:r>
            <a:r>
              <a:rPr lang="ko-KR" altLang="en-US" sz="1600" dirty="0"/>
              <a:t>당구장</a:t>
            </a:r>
            <a:r>
              <a:rPr lang="en-US" altLang="ko-KR" sz="1600" dirty="0"/>
              <a:t>', '</a:t>
            </a:r>
            <a:r>
              <a:rPr lang="ko-KR" altLang="en-US" sz="1600" dirty="0"/>
              <a:t>미용실</a:t>
            </a:r>
            <a:r>
              <a:rPr lang="en-US" altLang="ko-KR" sz="1600" dirty="0"/>
              <a:t>', '</a:t>
            </a:r>
            <a:r>
              <a:rPr lang="ko-KR" altLang="en-US" sz="1600" dirty="0"/>
              <a:t>세탁소</a:t>
            </a:r>
            <a:r>
              <a:rPr lang="en-US" altLang="ko-KR" sz="1600" dirty="0"/>
              <a:t>', '</a:t>
            </a:r>
            <a:r>
              <a:rPr lang="ko-KR" altLang="en-US" sz="1600" dirty="0"/>
              <a:t>슈퍼마켓</a:t>
            </a:r>
            <a:r>
              <a:rPr lang="en-US" altLang="ko-KR" sz="1600" dirty="0"/>
              <a:t>', '</a:t>
            </a:r>
            <a:r>
              <a:rPr lang="ko-KR" altLang="en-US" sz="1600" dirty="0"/>
              <a:t>스포츠 강습</a:t>
            </a:r>
            <a:r>
              <a:rPr lang="en-US" altLang="ko-KR" sz="1600" dirty="0"/>
              <a:t>', '</a:t>
            </a:r>
            <a:r>
              <a:rPr lang="ko-KR" altLang="en-US" sz="1600" dirty="0"/>
              <a:t>스포츠클럽</a:t>
            </a:r>
            <a:r>
              <a:rPr lang="en-US" altLang="ko-KR" sz="1600" dirty="0"/>
              <a:t>', '</a:t>
            </a:r>
            <a:r>
              <a:rPr lang="ko-KR" altLang="en-US" sz="1600" dirty="0"/>
              <a:t>안경</a:t>
            </a:r>
            <a:r>
              <a:rPr lang="en-US" altLang="ko-KR" sz="1600" dirty="0"/>
              <a:t>', '</a:t>
            </a:r>
            <a:r>
              <a:rPr lang="ko-KR" altLang="en-US" sz="1600" dirty="0"/>
              <a:t>애완동물</a:t>
            </a:r>
            <a:r>
              <a:rPr lang="en-US" altLang="ko-KR" sz="1600" dirty="0"/>
              <a:t>', </a:t>
            </a:r>
            <a:r>
              <a:rPr lang="en-US" altLang="ko-KR" sz="1600" dirty="0">
                <a:solidFill>
                  <a:srgbClr val="FF0000"/>
                </a:solidFill>
              </a:rPr>
              <a:t>'</a:t>
            </a:r>
            <a:r>
              <a:rPr lang="ko-KR" altLang="en-US" sz="1600" dirty="0">
                <a:solidFill>
                  <a:srgbClr val="FF0000"/>
                </a:solidFill>
              </a:rPr>
              <a:t>양식음식점</a:t>
            </a:r>
            <a:r>
              <a:rPr lang="en-US" altLang="ko-KR" sz="1600" dirty="0">
                <a:solidFill>
                  <a:srgbClr val="FF0000"/>
                </a:solidFill>
              </a:rPr>
              <a:t>', </a:t>
            </a:r>
            <a:r>
              <a:rPr lang="en-US" altLang="ko-KR" sz="1600" dirty="0"/>
              <a:t>'</a:t>
            </a:r>
            <a:r>
              <a:rPr lang="ko-KR" altLang="en-US" sz="1600" dirty="0"/>
              <a:t>외국어학원</a:t>
            </a:r>
            <a:r>
              <a:rPr lang="en-US" altLang="ko-KR" sz="1600" dirty="0"/>
              <a:t>', '</a:t>
            </a:r>
            <a:r>
              <a:rPr lang="ko-KR" altLang="en-US" sz="1600" dirty="0"/>
              <a:t>육류판매</a:t>
            </a:r>
            <a:r>
              <a:rPr lang="en-US" altLang="ko-KR" sz="1600" dirty="0"/>
              <a:t>', '</a:t>
            </a:r>
            <a:r>
              <a:rPr lang="ko-KR" altLang="en-US" sz="1600" dirty="0" err="1"/>
              <a:t>일반교습학원</a:t>
            </a:r>
            <a:r>
              <a:rPr lang="en-US" altLang="ko-KR" sz="1600" dirty="0"/>
              <a:t>', </a:t>
            </a:r>
            <a:r>
              <a:rPr lang="en-US" altLang="ko-KR" sz="1600" dirty="0">
                <a:solidFill>
                  <a:srgbClr val="FF0000"/>
                </a:solidFill>
              </a:rPr>
              <a:t>'</a:t>
            </a:r>
            <a:r>
              <a:rPr lang="ko-KR" altLang="en-US" sz="1600" dirty="0">
                <a:solidFill>
                  <a:srgbClr val="FF0000"/>
                </a:solidFill>
              </a:rPr>
              <a:t>일식음식점</a:t>
            </a:r>
            <a:r>
              <a:rPr lang="en-US" altLang="ko-KR" sz="1600" dirty="0">
                <a:solidFill>
                  <a:srgbClr val="FF0000"/>
                </a:solidFill>
              </a:rPr>
              <a:t>', </a:t>
            </a:r>
            <a:r>
              <a:rPr lang="en-US" altLang="ko-KR" sz="1600" dirty="0"/>
              <a:t>'</a:t>
            </a:r>
            <a:r>
              <a:rPr lang="ko-KR" altLang="en-US" sz="1600" dirty="0"/>
              <a:t>제과점</a:t>
            </a:r>
            <a:r>
              <a:rPr lang="en-US" altLang="ko-KR" sz="1600" dirty="0"/>
              <a:t>', '</a:t>
            </a:r>
            <a:r>
              <a:rPr lang="ko-KR" altLang="en-US" sz="1600" dirty="0"/>
              <a:t>청과상</a:t>
            </a:r>
            <a:r>
              <a:rPr lang="en-US" altLang="ko-KR" sz="1600" dirty="0"/>
              <a:t>', '</a:t>
            </a:r>
            <a:r>
              <a:rPr lang="ko-KR" altLang="en-US" sz="1600" dirty="0"/>
              <a:t>치킨전문점</a:t>
            </a:r>
            <a:r>
              <a:rPr lang="en-US" altLang="ko-KR" sz="1600" dirty="0"/>
              <a:t>', '</a:t>
            </a:r>
            <a:r>
              <a:rPr lang="ko-KR" altLang="en-US" sz="1600" dirty="0"/>
              <a:t>패스트푸드점</a:t>
            </a:r>
            <a:r>
              <a:rPr lang="en-US" altLang="ko-KR" sz="1600" dirty="0"/>
              <a:t>', '</a:t>
            </a:r>
            <a:r>
              <a:rPr lang="ko-KR" altLang="en-US" sz="1600" dirty="0"/>
              <a:t>편의점</a:t>
            </a:r>
            <a:r>
              <a:rPr lang="en-US" altLang="ko-KR" sz="1600" dirty="0"/>
              <a:t>', '</a:t>
            </a:r>
            <a:r>
              <a:rPr lang="ko-KR" altLang="en-US" sz="1600" dirty="0"/>
              <a:t>피부관리실</a:t>
            </a:r>
            <a:r>
              <a:rPr lang="en-US" altLang="ko-KR" sz="1600" dirty="0"/>
              <a:t>', </a:t>
            </a:r>
            <a:r>
              <a:rPr lang="en-US" altLang="ko-KR" sz="1600" dirty="0">
                <a:solidFill>
                  <a:srgbClr val="FF0000"/>
                </a:solidFill>
              </a:rPr>
              <a:t>'</a:t>
            </a:r>
            <a:r>
              <a:rPr lang="ko-KR" altLang="en-US" sz="1600" dirty="0">
                <a:solidFill>
                  <a:srgbClr val="FF0000"/>
                </a:solidFill>
              </a:rPr>
              <a:t>한식음식점</a:t>
            </a:r>
            <a:r>
              <a:rPr lang="en-US" altLang="ko-KR" sz="1600" dirty="0">
                <a:solidFill>
                  <a:srgbClr val="FF0000"/>
                </a:solidFill>
              </a:rPr>
              <a:t>', </a:t>
            </a:r>
            <a:r>
              <a:rPr lang="en-US" altLang="ko-KR" sz="1600" dirty="0"/>
              <a:t>'</a:t>
            </a:r>
            <a:r>
              <a:rPr lang="ko-KR" altLang="en-US" sz="1600" dirty="0"/>
              <a:t>핸드폰</a:t>
            </a:r>
            <a:r>
              <a:rPr lang="en-US" altLang="ko-KR" sz="1600" dirty="0"/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21 ~ 24</a:t>
            </a:r>
            <a:r>
              <a:rPr lang="ko-KR" altLang="en-US" b="1" dirty="0"/>
              <a:t>시 최고 매출 비율 서비스 업종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 </a:t>
            </a:r>
            <a:r>
              <a:rPr lang="en-US" altLang="ko-KR" sz="1600" dirty="0">
                <a:solidFill>
                  <a:schemeClr val="accent2"/>
                </a:solidFill>
              </a:rPr>
              <a:t>'</a:t>
            </a:r>
            <a:r>
              <a:rPr lang="ko-KR" altLang="en-US" sz="1600" dirty="0">
                <a:solidFill>
                  <a:schemeClr val="accent2"/>
                </a:solidFill>
              </a:rPr>
              <a:t>노래방</a:t>
            </a:r>
            <a:r>
              <a:rPr lang="en-US" altLang="ko-KR" sz="1600" dirty="0">
                <a:solidFill>
                  <a:schemeClr val="accent2"/>
                </a:solidFill>
              </a:rPr>
              <a:t>', '</a:t>
            </a:r>
            <a:r>
              <a:rPr lang="ko-KR" altLang="en-US" sz="1600" dirty="0">
                <a:solidFill>
                  <a:schemeClr val="accent2"/>
                </a:solidFill>
              </a:rPr>
              <a:t>여관</a:t>
            </a:r>
            <a:r>
              <a:rPr lang="en-US" altLang="ko-KR" sz="1600" dirty="0">
                <a:solidFill>
                  <a:schemeClr val="accent2"/>
                </a:solidFill>
              </a:rPr>
              <a:t>', '</a:t>
            </a:r>
            <a:r>
              <a:rPr lang="ko-KR" altLang="en-US" sz="1600" dirty="0">
                <a:solidFill>
                  <a:schemeClr val="accent2"/>
                </a:solidFill>
              </a:rPr>
              <a:t>호프</a:t>
            </a:r>
            <a:r>
              <a:rPr lang="en-US" altLang="ko-KR" sz="1600" dirty="0">
                <a:solidFill>
                  <a:schemeClr val="accent2"/>
                </a:solidFill>
              </a:rPr>
              <a:t>-</a:t>
            </a:r>
            <a:r>
              <a:rPr lang="ko-KR" altLang="en-US" sz="1600" dirty="0">
                <a:solidFill>
                  <a:schemeClr val="accent2"/>
                </a:solidFill>
              </a:rPr>
              <a:t>간이주점</a:t>
            </a:r>
            <a:r>
              <a:rPr lang="en-US" altLang="ko-KR" sz="1600" dirty="0">
                <a:solidFill>
                  <a:schemeClr val="accent2"/>
                </a:solidFill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08667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4220A-3045-C08B-2917-5D60B9269260}"/>
              </a:ext>
            </a:extLst>
          </p:cNvPr>
          <p:cNvSpPr txBox="1"/>
          <p:nvPr/>
        </p:nvSpPr>
        <p:spPr>
          <a:xfrm>
            <a:off x="8176437" y="1758552"/>
            <a:ext cx="3593806" cy="443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 업종 전체적으로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년에 점포수가 줄었다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특히 한식음식점의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점포수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데이터가 급격하게 감소했는데 과연 이것이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신뢰할만한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데이터인지 의문이 든다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반대로 일반의류의 점포수는 증가함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연도별 서비스 업종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점포수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 추이</a:t>
            </a:r>
          </a:p>
        </p:txBody>
      </p:sp>
      <p:pic>
        <p:nvPicPr>
          <p:cNvPr id="10" name="그림 9" descr="스크린샷, 라인, 다채로움, 텍스트이(가) 표시된 사진&#10;&#10;자동 생성된 설명">
            <a:extLst>
              <a:ext uri="{FF2B5EF4-FFF2-40B4-BE49-F238E27FC236}">
                <a16:creationId xmlns:a16="http://schemas.microsoft.com/office/drawing/2014/main" id="{E4FEBD46-B040-62E3-7E5C-CFFAF346E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62" y="1771862"/>
            <a:ext cx="7641057" cy="49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79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19, 22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년 상권구분별 서비스 업종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점포수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3" name="그림 2" descr="스크린샷, 다채로움, 직사각형, 사각형이(가) 표시된 사진&#10;&#10;자동 생성된 설명">
            <a:extLst>
              <a:ext uri="{FF2B5EF4-FFF2-40B4-BE49-F238E27FC236}">
                <a16:creationId xmlns:a16="http://schemas.microsoft.com/office/drawing/2014/main" id="{D2E13A7F-9C41-D07A-817E-853B85BC6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620000"/>
            <a:ext cx="5148000" cy="5148000"/>
          </a:xfrm>
          <a:prstGeom prst="rect">
            <a:avLst/>
          </a:prstGeom>
        </p:spPr>
      </p:pic>
      <p:pic>
        <p:nvPicPr>
          <p:cNvPr id="6" name="그림 5" descr="스크린샷, 다채로움, 직사각형, 사각형이(가) 표시된 사진&#10;&#10;자동 생성된 설명">
            <a:extLst>
              <a:ext uri="{FF2B5EF4-FFF2-40B4-BE49-F238E27FC236}">
                <a16:creationId xmlns:a16="http://schemas.microsoft.com/office/drawing/2014/main" id="{8265CF2E-A126-2011-5421-32254C380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00" y="1620000"/>
            <a:ext cx="5148000" cy="51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00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22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년 상권구분별 서비스 업종 평균 매출</a:t>
            </a:r>
          </a:p>
        </p:txBody>
      </p:sp>
      <p:pic>
        <p:nvPicPr>
          <p:cNvPr id="4" name="그림 3" descr="스크린샷, 마천루, 다채로움이(가) 표시된 사진&#10;&#10;자동 생성된 설명">
            <a:extLst>
              <a:ext uri="{FF2B5EF4-FFF2-40B4-BE49-F238E27FC236}">
                <a16:creationId xmlns:a16="http://schemas.microsoft.com/office/drawing/2014/main" id="{7075FF4B-0F1B-055D-EB7F-C4F4219648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77"/>
          <a:stretch/>
        </p:blipFill>
        <p:spPr>
          <a:xfrm>
            <a:off x="83260" y="1708485"/>
            <a:ext cx="5928253" cy="4860758"/>
          </a:xfrm>
          <a:prstGeom prst="rect">
            <a:avLst/>
          </a:prstGeom>
        </p:spPr>
      </p:pic>
      <p:pic>
        <p:nvPicPr>
          <p:cNvPr id="7" name="그림 6" descr="스크린샷, 마천루, 다채로움이(가) 표시된 사진&#10;&#10;자동 생성된 설명">
            <a:extLst>
              <a:ext uri="{FF2B5EF4-FFF2-40B4-BE49-F238E27FC236}">
                <a16:creationId xmlns:a16="http://schemas.microsoft.com/office/drawing/2014/main" id="{843A8344-610F-D128-42ED-B849234D58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60"/>
          <a:stretch/>
        </p:blipFill>
        <p:spPr>
          <a:xfrm>
            <a:off x="6118723" y="1672388"/>
            <a:ext cx="5966044" cy="4993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645D0F-D0CB-BAC3-74E3-B1AD43352160}"/>
              </a:ext>
            </a:extLst>
          </p:cNvPr>
          <p:cNvSpPr txBox="1"/>
          <p:nvPr/>
        </p:nvSpPr>
        <p:spPr>
          <a:xfrm>
            <a:off x="481268" y="1816768"/>
            <a:ext cx="99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E89685"/>
                </a:solidFill>
              </a:rPr>
              <a:t>의약품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BF227-D871-5B53-03AD-2042DEA7C1D4}"/>
              </a:ext>
            </a:extLst>
          </p:cNvPr>
          <p:cNvSpPr txBox="1"/>
          <p:nvPr/>
        </p:nvSpPr>
        <p:spPr>
          <a:xfrm>
            <a:off x="2221830" y="1884947"/>
            <a:ext cx="131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4AAD8F"/>
                </a:solidFill>
              </a:rPr>
              <a:t>한식음식점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F0C077-636F-425F-BF5B-C2DA6B05AE7D}"/>
              </a:ext>
            </a:extLst>
          </p:cNvPr>
          <p:cNvSpPr txBox="1"/>
          <p:nvPr/>
        </p:nvSpPr>
        <p:spPr>
          <a:xfrm>
            <a:off x="3866147" y="1880935"/>
            <a:ext cx="1054770" cy="34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B3C6EF"/>
                </a:solidFill>
              </a:rPr>
              <a:t>의료기기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F677E-E14E-98DF-CF46-10DEBBC902A2}"/>
              </a:ext>
            </a:extLst>
          </p:cNvPr>
          <p:cNvSpPr txBox="1"/>
          <p:nvPr/>
        </p:nvSpPr>
        <p:spPr>
          <a:xfrm>
            <a:off x="5209674" y="2009272"/>
            <a:ext cx="1054770" cy="34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E993B8"/>
                </a:solidFill>
              </a:rPr>
              <a:t>가전제품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ED550-DCD1-2CCA-59E1-AB35787F880F}"/>
              </a:ext>
            </a:extLst>
          </p:cNvPr>
          <p:cNvSpPr txBox="1"/>
          <p:nvPr/>
        </p:nvSpPr>
        <p:spPr>
          <a:xfrm>
            <a:off x="3810001" y="4495797"/>
            <a:ext cx="1255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E9BBF1"/>
                </a:solidFill>
              </a:rPr>
              <a:t>수산물판매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FE9011-75E7-CB7E-D7F8-637BCC32D698}"/>
              </a:ext>
            </a:extLst>
          </p:cNvPr>
          <p:cNvSpPr txBox="1"/>
          <p:nvPr/>
        </p:nvSpPr>
        <p:spPr>
          <a:xfrm>
            <a:off x="5169569" y="4640177"/>
            <a:ext cx="1054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D020D4"/>
                </a:solidFill>
              </a:rPr>
              <a:t>컴퓨터및주변장치판매</a:t>
            </a:r>
            <a:endParaRPr lang="ko-KR" altLang="en-US" sz="1600" dirty="0">
              <a:solidFill>
                <a:srgbClr val="D020D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CB556-F724-6A2D-1A21-E0C79D6393F8}"/>
              </a:ext>
            </a:extLst>
          </p:cNvPr>
          <p:cNvSpPr txBox="1"/>
          <p:nvPr/>
        </p:nvSpPr>
        <p:spPr>
          <a:xfrm>
            <a:off x="6974305" y="1945105"/>
            <a:ext cx="99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F9145"/>
                </a:solidFill>
              </a:rPr>
              <a:t>청과상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287A09-7A0F-B5BC-E996-F447295F9C36}"/>
              </a:ext>
            </a:extLst>
          </p:cNvPr>
          <p:cNvSpPr txBox="1"/>
          <p:nvPr/>
        </p:nvSpPr>
        <p:spPr>
          <a:xfrm>
            <a:off x="10399294" y="2362200"/>
            <a:ext cx="99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BCA5EA"/>
                </a:solidFill>
              </a:rPr>
              <a:t>조명용품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38D07B-E036-A6C0-7911-CA59AB878120}"/>
              </a:ext>
            </a:extLst>
          </p:cNvPr>
          <p:cNvSpPr txBox="1"/>
          <p:nvPr/>
        </p:nvSpPr>
        <p:spPr>
          <a:xfrm>
            <a:off x="8903362" y="2310063"/>
            <a:ext cx="1419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7EC2CF"/>
                </a:solidFill>
              </a:rPr>
              <a:t>전자상거래업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8A9B27-7177-46F0-5F4E-B704821E8F15}"/>
              </a:ext>
            </a:extLst>
          </p:cNvPr>
          <p:cNvSpPr txBox="1"/>
          <p:nvPr/>
        </p:nvSpPr>
        <p:spPr>
          <a:xfrm>
            <a:off x="6573251" y="4455694"/>
            <a:ext cx="99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9D46"/>
                </a:solidFill>
              </a:rPr>
              <a:t>일반의류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DF5674-D2BC-4F7C-A699-ADB6EE2EE9DC}"/>
              </a:ext>
            </a:extLst>
          </p:cNvPr>
          <p:cNvSpPr txBox="1"/>
          <p:nvPr/>
        </p:nvSpPr>
        <p:spPr>
          <a:xfrm>
            <a:off x="8610593" y="4688305"/>
            <a:ext cx="1419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44A8A5"/>
                </a:solidFill>
              </a:rPr>
              <a:t>한식음식점</a:t>
            </a:r>
          </a:p>
        </p:txBody>
      </p:sp>
    </p:spTree>
    <p:extLst>
      <p:ext uri="{BB962C8B-B14F-4D97-AF65-F5344CB8AC3E}">
        <p14:creationId xmlns:p14="http://schemas.microsoft.com/office/powerpoint/2010/main" val="3844724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1" y="294538"/>
            <a:ext cx="11208566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22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년 서비스 업종별 건당 평균 매출</a:t>
            </a:r>
          </a:p>
        </p:txBody>
      </p:sp>
      <p:pic>
        <p:nvPicPr>
          <p:cNvPr id="6" name="그림 5" descr="스크린샷, 마천루, 실루엣, 스카이라인이(가) 표시된 사진&#10;&#10;자동 생성된 설명">
            <a:extLst>
              <a:ext uri="{FF2B5EF4-FFF2-40B4-BE49-F238E27FC236}">
                <a16:creationId xmlns:a16="http://schemas.microsoft.com/office/drawing/2014/main" id="{D019D1A0-5A35-189C-7DC6-E09CA6818B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4"/>
          <a:stretch/>
        </p:blipFill>
        <p:spPr>
          <a:xfrm>
            <a:off x="873361" y="1574794"/>
            <a:ext cx="10312381" cy="52832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840E00-298A-770A-BDDC-2874AC0E4B30}"/>
              </a:ext>
            </a:extLst>
          </p:cNvPr>
          <p:cNvSpPr txBox="1"/>
          <p:nvPr/>
        </p:nvSpPr>
        <p:spPr>
          <a:xfrm>
            <a:off x="6761747" y="1925052"/>
            <a:ext cx="113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5A3C3"/>
                </a:solidFill>
              </a:rPr>
              <a:t>의료기기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37E4D3-E948-5677-8A9B-05FADC445A41}"/>
              </a:ext>
            </a:extLst>
          </p:cNvPr>
          <p:cNvSpPr txBox="1"/>
          <p:nvPr/>
        </p:nvSpPr>
        <p:spPr>
          <a:xfrm>
            <a:off x="1668379" y="2642937"/>
            <a:ext cx="113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5A3C3"/>
                </a:solidFill>
              </a:rPr>
              <a:t>가구</a:t>
            </a:r>
          </a:p>
        </p:txBody>
      </p:sp>
    </p:spTree>
    <p:extLst>
      <p:ext uri="{BB962C8B-B14F-4D97-AF65-F5344CB8AC3E}">
        <p14:creationId xmlns:p14="http://schemas.microsoft.com/office/powerpoint/2010/main" val="3465968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22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년 서비스 업종별 성별 비율</a:t>
            </a:r>
          </a:p>
        </p:txBody>
      </p:sp>
      <p:pic>
        <p:nvPicPr>
          <p:cNvPr id="8" name="그림 7" descr="스크린샷, 라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7101DF38-768E-9A0E-9F80-BFD5983FD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" y="1800000"/>
            <a:ext cx="6012000" cy="4524218"/>
          </a:xfrm>
          <a:prstGeom prst="rect">
            <a:avLst/>
          </a:prstGeom>
        </p:spPr>
      </p:pic>
      <p:pic>
        <p:nvPicPr>
          <p:cNvPr id="10" name="그림 9" descr="스크린샷, 라인, 디자인이(가) 표시된 사진&#10;&#10;자동 생성된 설명">
            <a:extLst>
              <a:ext uri="{FF2B5EF4-FFF2-40B4-BE49-F238E27FC236}">
                <a16:creationId xmlns:a16="http://schemas.microsoft.com/office/drawing/2014/main" id="{51150871-BBC1-2353-9708-FA2EB6167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1800000"/>
            <a:ext cx="6012000" cy="408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52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07E1BA-4762-4AF5-35D0-01671A8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ko-KR" altLang="en-US" sz="4000">
                <a:solidFill>
                  <a:srgbClr val="FFFFFF"/>
                </a:solidFill>
              </a:rPr>
              <a:t>주제</a:t>
            </a:r>
            <a:endParaRPr lang="ko-KR" altLang="en-US" sz="40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07BC60-2EA8-72F0-652F-EFE22B16E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/>
              <a:t>상권분석을 통해 특정 상권에 적합한 서비스 업종과 타겟 고객층과 같은 적합한 사업방안을 제안한다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9408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1" y="294538"/>
            <a:ext cx="11268200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22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년 서비스 업종별 연령대 비율</a:t>
            </a:r>
          </a:p>
        </p:txBody>
      </p:sp>
      <p:pic>
        <p:nvPicPr>
          <p:cNvPr id="5" name="그림 4" descr="스크린샷, 다채로움, 디자인이(가) 표시된 사진&#10;&#10;자동 생성된 설명">
            <a:extLst>
              <a:ext uri="{FF2B5EF4-FFF2-40B4-BE49-F238E27FC236}">
                <a16:creationId xmlns:a16="http://schemas.microsoft.com/office/drawing/2014/main" id="{724DCCEE-3267-8440-B290-D3036A27A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4"/>
          <a:stretch/>
        </p:blipFill>
        <p:spPr>
          <a:xfrm>
            <a:off x="271940" y="1695075"/>
            <a:ext cx="7897502" cy="5162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8E7878-A36F-E9F7-A091-5A5202592B54}"/>
              </a:ext>
            </a:extLst>
          </p:cNvPr>
          <p:cNvSpPr txBox="1"/>
          <p:nvPr/>
        </p:nvSpPr>
        <p:spPr>
          <a:xfrm>
            <a:off x="8277726" y="1888955"/>
            <a:ext cx="36696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학원</a:t>
            </a:r>
            <a:r>
              <a:rPr lang="en-US" altLang="ko-KR" sz="2000" dirty="0"/>
              <a:t>/</a:t>
            </a:r>
            <a:r>
              <a:rPr lang="ko-KR" altLang="en-US" sz="2000" dirty="0"/>
              <a:t>교육 서비스의 경우 </a:t>
            </a:r>
            <a:r>
              <a:rPr lang="en-US" altLang="ko-KR" sz="2000" dirty="0"/>
              <a:t>40</a:t>
            </a:r>
            <a:r>
              <a:rPr lang="ko-KR" altLang="en-US" sz="2000" dirty="0"/>
              <a:t>대의 비율이 가장 높은데</a:t>
            </a:r>
            <a:r>
              <a:rPr lang="en-US" altLang="ko-KR" sz="2000" dirty="0"/>
              <a:t>, </a:t>
            </a:r>
            <a:r>
              <a:rPr lang="ko-KR" altLang="en-US" sz="2000" dirty="0"/>
              <a:t>이는 </a:t>
            </a:r>
            <a:r>
              <a:rPr lang="en-US" altLang="ko-KR" sz="2000" dirty="0"/>
              <a:t>40</a:t>
            </a:r>
            <a:r>
              <a:rPr lang="ko-KR" altLang="en-US" sz="2000" dirty="0"/>
              <a:t>대 본인의 교육에 소비를 하는 경우도 있겠지만 주로 자녀 관련 소비가 아닐까 싶다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의원의 경우 </a:t>
            </a:r>
            <a:r>
              <a:rPr lang="en-US" altLang="ko-KR" sz="2000" dirty="0"/>
              <a:t>60</a:t>
            </a:r>
            <a:r>
              <a:rPr lang="ko-KR" altLang="en-US" sz="2000" dirty="0"/>
              <a:t>대의 비율이 가장 높다</a:t>
            </a:r>
            <a:r>
              <a:rPr lang="en-US" altLang="ko-KR" sz="2000" dirty="0"/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스포츠의 경우 </a:t>
            </a:r>
            <a:r>
              <a:rPr lang="en-US" altLang="ko-KR" sz="2000" dirty="0"/>
              <a:t>40</a:t>
            </a:r>
            <a:r>
              <a:rPr lang="ko-KR" altLang="en-US" sz="2000" dirty="0"/>
              <a:t>대의 비율이 가장 높다</a:t>
            </a:r>
            <a:r>
              <a:rPr lang="en-US" altLang="ko-KR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44509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1" y="294538"/>
            <a:ext cx="11138992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22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년 서비스 업종별 매출 상관관계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0C691-37A0-CFA3-E780-2E6F0A475944}"/>
              </a:ext>
            </a:extLst>
          </p:cNvPr>
          <p:cNvSpPr txBox="1"/>
          <p:nvPr/>
        </p:nvSpPr>
        <p:spPr>
          <a:xfrm>
            <a:off x="770021" y="1672388"/>
            <a:ext cx="10178716" cy="5111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완구와 운동</a:t>
            </a:r>
            <a:r>
              <a:rPr lang="en-US" altLang="ko-KR" sz="2000" dirty="0"/>
              <a:t>/</a:t>
            </a:r>
            <a:r>
              <a:rPr lang="ko-KR" altLang="en-US" sz="2000" dirty="0"/>
              <a:t>경기용품의 상관관계가 </a:t>
            </a:r>
            <a:r>
              <a:rPr lang="en-US" altLang="ko-KR" sz="2000" dirty="0"/>
              <a:t>0.789302 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피부관리실</a:t>
            </a:r>
            <a:r>
              <a:rPr lang="ko-KR" altLang="en-US" sz="2000" dirty="0"/>
              <a:t>과 </a:t>
            </a:r>
            <a:r>
              <a:rPr lang="ko-KR" altLang="en-US" sz="2000" b="1" dirty="0" err="1"/>
              <a:t>네일숍</a:t>
            </a:r>
            <a:r>
              <a:rPr lang="ko-KR" altLang="en-US" sz="2000" dirty="0" err="1"/>
              <a:t>의</a:t>
            </a:r>
            <a:r>
              <a:rPr lang="ko-KR" altLang="en-US" sz="2000" dirty="0"/>
              <a:t> 상관관계가 </a:t>
            </a:r>
            <a:r>
              <a:rPr lang="en-US" altLang="ko-KR" sz="2000" dirty="0"/>
              <a:t>0.617519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치과의원과 일반의원의 상관관계가 </a:t>
            </a:r>
            <a:r>
              <a:rPr lang="en-US" altLang="ko-KR" sz="2000" dirty="0"/>
              <a:t>0.755833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커피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음료</a:t>
            </a:r>
            <a:r>
              <a:rPr lang="ko-KR" altLang="en-US" sz="2000" dirty="0"/>
              <a:t>와 </a:t>
            </a:r>
            <a:r>
              <a:rPr lang="ko-KR" altLang="en-US" sz="2000" b="1" dirty="0"/>
              <a:t>분식음식점</a:t>
            </a:r>
            <a:r>
              <a:rPr lang="ko-KR" altLang="en-US" sz="2000" dirty="0"/>
              <a:t>의 상관관계가 </a:t>
            </a:r>
            <a:r>
              <a:rPr lang="en-US" altLang="ko-KR" sz="2000" dirty="0"/>
              <a:t>0.82175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일식음식점</a:t>
            </a:r>
            <a:r>
              <a:rPr lang="ko-KR" altLang="en-US" sz="2000" dirty="0"/>
              <a:t>과 </a:t>
            </a:r>
            <a:r>
              <a:rPr lang="ko-KR" altLang="en-US" sz="2000" b="1" dirty="0"/>
              <a:t>중식음식점</a:t>
            </a:r>
            <a:r>
              <a:rPr lang="ko-KR" altLang="en-US" sz="2000" dirty="0"/>
              <a:t>의 상관관계가 </a:t>
            </a:r>
            <a:r>
              <a:rPr lang="en-US" altLang="ko-KR" sz="2000" dirty="0"/>
              <a:t>0.728626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한식음식점</a:t>
            </a:r>
            <a:r>
              <a:rPr lang="ko-KR" altLang="en-US" sz="2000" dirty="0"/>
              <a:t>과 </a:t>
            </a:r>
            <a:r>
              <a:rPr lang="ko-KR" altLang="en-US" sz="2000" b="1" dirty="0"/>
              <a:t>중식음식점</a:t>
            </a:r>
            <a:r>
              <a:rPr lang="ko-KR" altLang="en-US" sz="2000" dirty="0"/>
              <a:t>의 상관관계가 </a:t>
            </a:r>
            <a:r>
              <a:rPr lang="en-US" altLang="ko-KR" sz="2000" dirty="0"/>
              <a:t>0.626305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호프</a:t>
            </a:r>
            <a:r>
              <a:rPr lang="en-US" altLang="ko-KR" sz="2000" dirty="0"/>
              <a:t>-</a:t>
            </a:r>
            <a:r>
              <a:rPr lang="ko-KR" altLang="en-US" sz="2000" dirty="0"/>
              <a:t>간이주점과 치킨전문점의 상관관계가 </a:t>
            </a:r>
            <a:r>
              <a:rPr lang="en-US" altLang="ko-KR" sz="2000" dirty="0"/>
              <a:t>0.622202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미곡판매와 육류판매의 상관관계가 </a:t>
            </a:r>
            <a:r>
              <a:rPr lang="en-US" altLang="ko-KR" sz="2000" dirty="0"/>
              <a:t>0.860626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외국어학원과 </a:t>
            </a:r>
            <a:r>
              <a:rPr lang="ko-KR" altLang="en-US" sz="2000" dirty="0" err="1"/>
              <a:t>일반교습학원의</a:t>
            </a:r>
            <a:r>
              <a:rPr lang="ko-KR" altLang="en-US" sz="2000" dirty="0"/>
              <a:t> 상관관계가 </a:t>
            </a:r>
            <a:r>
              <a:rPr lang="en-US" altLang="ko-KR" sz="2000" dirty="0"/>
              <a:t>0.76193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자동차미용과 부동산중개업의 상관관계가 </a:t>
            </a:r>
            <a:r>
              <a:rPr lang="en-US" altLang="ko-KR" sz="2000" dirty="0"/>
              <a:t>0.692236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부동산중개업과 자전거 및 기타운송장비의 상관관계가 </a:t>
            </a:r>
            <a:r>
              <a:rPr lang="en-US" altLang="ko-KR" sz="2000" dirty="0"/>
              <a:t>0.860797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54781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1" y="294538"/>
            <a:ext cx="11138992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매출 데이터와 생활인구 데이터 결합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7F2B18-0FAD-2654-2B23-89D0F1B32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25" t="31220" r="7531" b="6354"/>
          <a:stretch/>
        </p:blipFill>
        <p:spPr>
          <a:xfrm>
            <a:off x="1081668" y="1739590"/>
            <a:ext cx="10072989" cy="454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27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009783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생활인구 수 대비 매출 비율이 높은 상권 상위 </a:t>
            </a:r>
            <a:r>
              <a:rPr lang="en-US" altLang="ko-KR" sz="360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20</a:t>
            </a:r>
            <a:r>
              <a:rPr lang="ko-KR" altLang="en-US" sz="360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개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19" name="그림 18" descr="스크린샷, 다채로움, 그래픽, 직사각형이(가) 표시된 사진&#10;&#10;자동 생성된 설명">
            <a:extLst>
              <a:ext uri="{FF2B5EF4-FFF2-40B4-BE49-F238E27FC236}">
                <a16:creationId xmlns:a16="http://schemas.microsoft.com/office/drawing/2014/main" id="{ACBD3F91-DEF6-7C7C-A69E-3B12FACB9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16" y="1553378"/>
            <a:ext cx="8665266" cy="53046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A39481-9F46-948A-C9DD-D9FFB140431E}"/>
              </a:ext>
            </a:extLst>
          </p:cNvPr>
          <p:cNvSpPr txBox="1"/>
          <p:nvPr/>
        </p:nvSpPr>
        <p:spPr>
          <a:xfrm>
            <a:off x="165252" y="2164379"/>
            <a:ext cx="35043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생활인구 대비 높은 매출의 상권 첫번째 용산전자상가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용산역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), </a:t>
            </a:r>
            <a:r>
              <a:rPr lang="ko-KR" altLang="en-US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두번째 가산디지털단지 그 다음이 노량진역이다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발달상권에서 평균매출이 제일 높은 두 서비스 업종이었던 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수산물판매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와 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2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컴퓨터및주변장치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＇</a:t>
            </a:r>
            <a:r>
              <a:rPr lang="ko-KR" altLang="en-US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 몰려 있는 지역이다 보니 높은 매출을 보이는 것 같다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506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009783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생활인구 수 대비 매출 비율이 높은 상권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E7878-A36F-E9F7-A091-5A5202592B54}"/>
              </a:ext>
            </a:extLst>
          </p:cNvPr>
          <p:cNvSpPr txBox="1"/>
          <p:nvPr/>
        </p:nvSpPr>
        <p:spPr>
          <a:xfrm>
            <a:off x="7560527" y="1840854"/>
            <a:ext cx="45273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발달상권은 전체에서는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25.6%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이지만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상위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20%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에서는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54.8%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매우 높은 비율을 보이고 있다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골목상권은 전체에서는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56.7%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이지만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상위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20%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에서는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22.1%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낮은 비율을 보이고 있다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사람들이 골목상권을 방문하였을 때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소비로 이어지는 비율과 소비로 이어진다 하더라도 그 금액이 발달상권이나 다른 상권에 비해 저조하다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발달상권은 반대로 사람들이 방문하였을 때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소비로 이어지는 비율과 그 금액이 상대적으로 크다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4C661F8-CED4-7A7F-BA73-94BDBFDA8C2A}"/>
              </a:ext>
            </a:extLst>
          </p:cNvPr>
          <p:cNvGrpSpPr/>
          <p:nvPr/>
        </p:nvGrpSpPr>
        <p:grpSpPr>
          <a:xfrm>
            <a:off x="592328" y="2567868"/>
            <a:ext cx="6888126" cy="3282089"/>
            <a:chOff x="383007" y="2744138"/>
            <a:chExt cx="6484220" cy="306171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80F8F8-ED67-1804-9E65-E24FF3CD3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083" t="47852" r="69500" b="32000"/>
            <a:stretch/>
          </p:blipFill>
          <p:spPr>
            <a:xfrm>
              <a:off x="3667760" y="3398520"/>
              <a:ext cx="3199467" cy="23520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17EA35-9612-5A85-C9C4-728F1CD1F80A}"/>
                </a:ext>
              </a:extLst>
            </p:cNvPr>
            <p:cNvSpPr txBox="1"/>
            <p:nvPr/>
          </p:nvSpPr>
          <p:spPr>
            <a:xfrm>
              <a:off x="555588" y="2744138"/>
              <a:ext cx="2558244" cy="358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전체 상권 구분 비율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6AB984-7D53-45E9-81BE-007BD90AB947}"/>
                </a:ext>
              </a:extLst>
            </p:cNvPr>
            <p:cNvSpPr txBox="1"/>
            <p:nvPr/>
          </p:nvSpPr>
          <p:spPr>
            <a:xfrm>
              <a:off x="3717234" y="2747577"/>
              <a:ext cx="30711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생활인구 수 대비 매출 비율 상위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20%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66E3523-65E5-00B1-4F7E-6C02BC315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227" t="43566" r="67035" b="37674"/>
            <a:stretch/>
          </p:blipFill>
          <p:spPr>
            <a:xfrm>
              <a:off x="383007" y="3326684"/>
              <a:ext cx="3402939" cy="2479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9678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07E1BA-4762-4AF5-35D0-01671A8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FFFFFF"/>
                </a:solidFill>
              </a:rPr>
              <a:t>결론</a:t>
            </a:r>
            <a:r>
              <a:rPr lang="en-US" altLang="ko-KR" sz="4000" dirty="0">
                <a:solidFill>
                  <a:srgbClr val="FFFFFF"/>
                </a:solidFill>
              </a:rPr>
              <a:t> </a:t>
            </a:r>
            <a:r>
              <a:rPr lang="ko-KR" altLang="en-US" sz="4000" dirty="0">
                <a:solidFill>
                  <a:srgbClr val="FFFFFF"/>
                </a:solidFill>
              </a:rPr>
              <a:t>및 향후 방향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FF41708-A194-C7BA-04BF-2990982353CE}"/>
              </a:ext>
            </a:extLst>
          </p:cNvPr>
          <p:cNvSpPr/>
          <p:nvPr/>
        </p:nvSpPr>
        <p:spPr>
          <a:xfrm>
            <a:off x="129540" y="1851101"/>
            <a:ext cx="11916000" cy="47392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결론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단순 매출 상위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20%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의 상권에서도 전체 상권에 비해 발달상권의 비율이 높고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생활인구 수 대비 매출 상위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20%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의 상권에서는 특히 더 발달상권의 비율이 높다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발달상권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에서 자영업을 하는 것이 생존에 유리하다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골목상권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에서 자영업을 한다면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골목상권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에서 평균 매출이 높은 의약품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한식음식점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의료기기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가전제품 업종을 선택하는 것이 유리하다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특히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의료기기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는 건당 평균 매출이 가장 높은 업종이다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하지만 업종 특성상 사업을 시작하는 데 어려움이 있을 듯하다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업종 간의 상관관계를 고려해서 예를 </a:t>
            </a:r>
            <a:r>
              <a:rPr lang="ko-KR" altLang="en-US" sz="1600" b="1" dirty="0">
                <a:solidFill>
                  <a:prstClr val="black"/>
                </a:solidFill>
              </a:rPr>
              <a:t>특정 서비스 업종이 특정 상권에서 높은 매출을 보인다면 상관관계가 높은 다른 서비스 업종을 선택해 사업을 시작하는 것이 유리하다</a:t>
            </a:r>
            <a:r>
              <a:rPr lang="en-US" altLang="ko-KR" sz="1600" b="1" dirty="0">
                <a:solidFill>
                  <a:prstClr val="black"/>
                </a:solidFill>
              </a:rPr>
              <a:t>. </a:t>
            </a:r>
            <a:r>
              <a:rPr lang="ko-KR" altLang="en-US" sz="1600" dirty="0">
                <a:solidFill>
                  <a:prstClr val="black"/>
                </a:solidFill>
              </a:rPr>
              <a:t>예를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들어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특정 상권에 커피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음료 서비스의 매출이 높다면 근처에 분식음식점 서비스를 시작하는 것이다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생활인구 수 대비 매출 상위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20%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의 상권에서 전체 상권에 비해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컴퓨터및주변장치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업종의 비율이 높았다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이를 보아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생활인구가 적은 상권에서 사업을 시작한다면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컴퓨터및주변장치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업종을 선택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하는 것이 좋을 듯하다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3373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07E1BA-4762-4AF5-35D0-01671A8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FFFFFF"/>
                </a:solidFill>
              </a:rPr>
              <a:t>결론</a:t>
            </a:r>
            <a:r>
              <a:rPr lang="en-US" altLang="ko-KR" sz="4000" dirty="0">
                <a:solidFill>
                  <a:srgbClr val="FFFFFF"/>
                </a:solidFill>
              </a:rPr>
              <a:t> </a:t>
            </a:r>
            <a:r>
              <a:rPr lang="ko-KR" altLang="en-US" sz="4000" dirty="0">
                <a:solidFill>
                  <a:srgbClr val="FFFFFF"/>
                </a:solidFill>
              </a:rPr>
              <a:t>및 향후 방향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8873BDC-1B6A-6700-49A0-E3A387A1679D}"/>
              </a:ext>
            </a:extLst>
          </p:cNvPr>
          <p:cNvSpPr/>
          <p:nvPr/>
        </p:nvSpPr>
        <p:spPr>
          <a:xfrm>
            <a:off x="129540" y="1817648"/>
            <a:ext cx="11916000" cy="47504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향후 추가 분석 방향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데이터인 생활인구 데이터를 이용한 분석을 제대로 하지 못하였다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성별 연령대별 생활인구 수 대비 매출을 분석해 어떤 성별과 어떤 연령대가 좀더 소비에 적극적인지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알아 낼 수 있다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그리고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특정 성별과 연령대에 맞는 마케팅 방안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제안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 볼 수도 있을 듯 하다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상권구역별로 생활 인구 대비 매출이 높은 업종을 분석해서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특정 상권구역에는 어떤 업종을 선택하는 것이 유리한지 분석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할 수 있을 듯하다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생활인구 데이터와 매출 데이터를 분석해 각 상권 별로 방문자의 특성과 소비패턴을 알아내서 비슷한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상권끼리 묶어서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군집분석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할 수 있을 듯하다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같은 군집에 묶인 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상권끼리는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서로의 상권에서 효과 있던 마케팅 방법이나 사업 아이템을 그대로 적용할 수 있을 듯하다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7967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07E1BA-4762-4AF5-35D0-01671A8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FFFFFF"/>
                </a:solidFill>
              </a:rPr>
              <a:t>초기 </a:t>
            </a:r>
            <a:r>
              <a:rPr lang="ko-KR" altLang="en-US" sz="4000">
                <a:solidFill>
                  <a:srgbClr val="FFFFFF"/>
                </a:solidFill>
              </a:rPr>
              <a:t>기획 배경</a:t>
            </a:r>
            <a:endParaRPr lang="ko-KR" altLang="en-US" sz="40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5A8B4-7BE1-A13D-E49B-873E5426946B}"/>
              </a:ext>
            </a:extLst>
          </p:cNvPr>
          <p:cNvSpPr txBox="1"/>
          <p:nvPr/>
        </p:nvSpPr>
        <p:spPr>
          <a:xfrm>
            <a:off x="7138431" y="1598419"/>
            <a:ext cx="4873214" cy="4692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우리나라는 자영업 비중이 전체 </a:t>
            </a:r>
            <a:r>
              <a:rPr lang="en-US" altLang="ko-KR" sz="1600" dirty="0"/>
              <a:t>24.6%</a:t>
            </a:r>
            <a:r>
              <a:rPr lang="ko-KR" altLang="en-US" sz="1600" dirty="0"/>
              <a:t>로 전체 </a:t>
            </a:r>
            <a:r>
              <a:rPr lang="en-US" altLang="ko-KR" sz="1600" dirty="0"/>
              <a:t>OECD</a:t>
            </a:r>
            <a:r>
              <a:rPr lang="ko-KR" altLang="en-US" sz="1600" dirty="0"/>
              <a:t>국가별 순위에서 </a:t>
            </a:r>
            <a:r>
              <a:rPr lang="en-US" altLang="ko-KR" sz="1600" dirty="0"/>
              <a:t>8</a:t>
            </a:r>
            <a:r>
              <a:rPr lang="ko-KR" altLang="en-US" sz="1600" dirty="0"/>
              <a:t>위로 높은 편이다</a:t>
            </a:r>
            <a:r>
              <a:rPr lang="en-US" altLang="ko-KR" sz="1600" dirty="0"/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우리나라의 기업 </a:t>
            </a:r>
            <a:r>
              <a:rPr lang="en-US" altLang="ko-KR" sz="1600" dirty="0"/>
              <a:t>5</a:t>
            </a:r>
            <a:r>
              <a:rPr lang="ko-KR" altLang="en-US" sz="1600" dirty="0"/>
              <a:t>년 생존율은 전체 산업에서 </a:t>
            </a:r>
            <a:r>
              <a:rPr lang="en-US" altLang="ko-KR" sz="1600" dirty="0"/>
              <a:t>31.2%</a:t>
            </a:r>
            <a:r>
              <a:rPr lang="ko-KR" altLang="en-US" sz="1600" dirty="0"/>
              <a:t>이다</a:t>
            </a:r>
            <a:r>
              <a:rPr lang="en-US" altLang="ko-KR" sz="1600" dirty="0"/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상대적으로 진입장벽이 낮은 숙박</a:t>
            </a:r>
            <a:r>
              <a:rPr lang="en-US" altLang="ko-KR" sz="1600" dirty="0"/>
              <a:t>, </a:t>
            </a:r>
            <a:r>
              <a:rPr lang="ko-KR" altLang="en-US" sz="1600" dirty="0"/>
              <a:t>음식점업의 생존율은 </a:t>
            </a:r>
            <a:r>
              <a:rPr lang="en-US" altLang="ko-KR" sz="1600" dirty="0"/>
              <a:t>20.5%</a:t>
            </a:r>
            <a:r>
              <a:rPr lang="ko-KR" altLang="en-US" sz="1600" dirty="0"/>
              <a:t>에 불과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상권 분석을 통해 상대적으로 높은 매출을 얻는 상권과 서비스 업종은 무엇인지와 같은 특이점을 분석해 자영업자들에게 일종의 가이드라인을 제시하려고 한다</a:t>
            </a:r>
            <a:r>
              <a:rPr lang="en-US" altLang="ko-KR" sz="1600" dirty="0"/>
              <a:t>.</a:t>
            </a:r>
          </a:p>
        </p:txBody>
      </p:sp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29BD6FF-028E-A637-79A9-697AA6FE0A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6" r="64331" b="48894"/>
          <a:stretch/>
        </p:blipFill>
        <p:spPr>
          <a:xfrm>
            <a:off x="0" y="1595910"/>
            <a:ext cx="7006856" cy="2125485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47956AC-5D2A-7438-54A6-2786C5125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" y="3256221"/>
            <a:ext cx="2881423" cy="3601779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0E2EF3A-1E12-1606-E73C-660EE0DAE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83" y="3219893"/>
            <a:ext cx="3638107" cy="363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40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07E1BA-4762-4AF5-35D0-01671A8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30" y="294538"/>
            <a:ext cx="11692269" cy="1033669"/>
          </a:xfr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데이터 설명</a:t>
            </a: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en-US" altLang="ko-KR" sz="4000" dirty="0">
                <a:solidFill>
                  <a:schemeClr val="bg1"/>
                </a:solidFill>
              </a:rPr>
              <a:t>- </a:t>
            </a:r>
            <a:r>
              <a:rPr lang="ko-KR" altLang="en-US" sz="3100" dirty="0">
                <a:solidFill>
                  <a:schemeClr val="bg1"/>
                </a:solidFill>
              </a:rPr>
              <a:t>서울시</a:t>
            </a:r>
            <a:r>
              <a:rPr lang="en-US" altLang="ko-KR" sz="3100" dirty="0">
                <a:solidFill>
                  <a:schemeClr val="bg1"/>
                </a:solidFill>
              </a:rPr>
              <a:t>_</a:t>
            </a:r>
            <a:r>
              <a:rPr lang="ko-KR" altLang="en-US" sz="3100" dirty="0">
                <a:solidFill>
                  <a:schemeClr val="bg1"/>
                </a:solidFill>
              </a:rPr>
              <a:t>상권분석서비스</a:t>
            </a:r>
            <a:r>
              <a:rPr lang="en-US" altLang="ko-KR" sz="3100" dirty="0">
                <a:solidFill>
                  <a:schemeClr val="bg1"/>
                </a:solidFill>
              </a:rPr>
              <a:t>(</a:t>
            </a:r>
            <a:r>
              <a:rPr lang="ko-KR" altLang="en-US" sz="3100" dirty="0">
                <a:solidFill>
                  <a:schemeClr val="bg1"/>
                </a:solidFill>
              </a:rPr>
              <a:t>상권</a:t>
            </a:r>
            <a:r>
              <a:rPr lang="en-US" altLang="ko-KR" sz="3100" dirty="0">
                <a:solidFill>
                  <a:schemeClr val="bg1"/>
                </a:solidFill>
              </a:rPr>
              <a:t>_</a:t>
            </a:r>
            <a:r>
              <a:rPr lang="ko-KR" altLang="en-US" sz="3100" dirty="0">
                <a:solidFill>
                  <a:schemeClr val="bg1"/>
                </a:solidFill>
              </a:rPr>
              <a:t>추정매출</a:t>
            </a:r>
            <a:r>
              <a:rPr lang="en-US" altLang="ko-KR" sz="3100" dirty="0">
                <a:solidFill>
                  <a:schemeClr val="bg1"/>
                </a:solidFill>
              </a:rPr>
              <a:t>) 2019~ 2022</a:t>
            </a:r>
            <a:r>
              <a:rPr lang="ko-KR" altLang="en-US" sz="3100" dirty="0">
                <a:solidFill>
                  <a:schemeClr val="bg1"/>
                </a:solidFill>
              </a:rPr>
              <a:t>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1FA4288-CE10-3F54-BF8E-DA86F09059AC}"/>
              </a:ext>
            </a:extLst>
          </p:cNvPr>
          <p:cNvSpPr/>
          <p:nvPr/>
        </p:nvSpPr>
        <p:spPr>
          <a:xfrm>
            <a:off x="401445" y="2508846"/>
            <a:ext cx="11457542" cy="29998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'</a:t>
            </a:r>
            <a:r>
              <a:rPr lang="ko-KR" altLang="en-US" sz="1600" dirty="0"/>
              <a:t>기준</a:t>
            </a:r>
            <a:r>
              <a:rPr lang="en-US" altLang="ko-KR" sz="1600" dirty="0"/>
              <a:t>_</a:t>
            </a:r>
            <a:r>
              <a:rPr lang="ko-KR" altLang="en-US" sz="1600" dirty="0"/>
              <a:t>년</a:t>
            </a:r>
            <a:r>
              <a:rPr lang="en-US" altLang="ko-KR" sz="1600" dirty="0"/>
              <a:t>_</a:t>
            </a:r>
            <a:r>
              <a:rPr lang="ko-KR" altLang="en-US" sz="1600" dirty="0"/>
              <a:t>코드</a:t>
            </a:r>
            <a:r>
              <a:rPr lang="en-US" altLang="ko-KR" sz="1600" dirty="0"/>
              <a:t>':'STDR_YY_CD’ – 2019, 2020, 2021, 2022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'</a:t>
            </a:r>
            <a:r>
              <a:rPr lang="ko-KR" altLang="en-US" sz="1600" dirty="0"/>
              <a:t>상권</a:t>
            </a:r>
            <a:r>
              <a:rPr lang="en-US" altLang="ko-KR" sz="1600" dirty="0"/>
              <a:t>_</a:t>
            </a:r>
            <a:r>
              <a:rPr lang="ko-KR" altLang="en-US" sz="1600" dirty="0"/>
              <a:t>구분</a:t>
            </a:r>
            <a:r>
              <a:rPr lang="en-US" altLang="ko-KR" sz="1600" dirty="0"/>
              <a:t>_</a:t>
            </a:r>
            <a:r>
              <a:rPr lang="ko-KR" altLang="en-US" sz="1600" dirty="0"/>
              <a:t>코드</a:t>
            </a:r>
            <a:r>
              <a:rPr lang="en-US" altLang="ko-KR" sz="1600" dirty="0"/>
              <a:t>':'TRDAR_SE_CD’,  '</a:t>
            </a:r>
            <a:r>
              <a:rPr lang="ko-KR" altLang="en-US" sz="1600" dirty="0"/>
              <a:t>상권</a:t>
            </a:r>
            <a:r>
              <a:rPr lang="en-US" altLang="ko-KR" sz="1600" dirty="0"/>
              <a:t>_</a:t>
            </a:r>
            <a:r>
              <a:rPr lang="ko-KR" altLang="en-US" sz="1600" dirty="0"/>
              <a:t>구분</a:t>
            </a:r>
            <a:r>
              <a:rPr lang="en-US" altLang="ko-KR" sz="1600" dirty="0"/>
              <a:t>_</a:t>
            </a:r>
            <a:r>
              <a:rPr lang="ko-KR" altLang="en-US" sz="1600" dirty="0"/>
              <a:t>코드</a:t>
            </a:r>
            <a:r>
              <a:rPr lang="en-US" altLang="ko-KR" sz="1600" dirty="0"/>
              <a:t>_</a:t>
            </a:r>
            <a:r>
              <a:rPr lang="ko-KR" altLang="en-US" sz="1600" dirty="0"/>
              <a:t>명</a:t>
            </a:r>
            <a:r>
              <a:rPr lang="en-US" altLang="ko-KR" sz="1600" dirty="0"/>
              <a:t>':'TRDAR_SE_CD_NM’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A(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골목상권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), D(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발달상권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), R(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전통시장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), U(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관광특구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'</a:t>
            </a:r>
            <a:r>
              <a:rPr lang="ko-KR" altLang="en-US" sz="1600" dirty="0"/>
              <a:t>상권</a:t>
            </a:r>
            <a:r>
              <a:rPr lang="en-US" altLang="ko-KR" sz="1600" dirty="0"/>
              <a:t>_</a:t>
            </a:r>
            <a:r>
              <a:rPr lang="ko-KR" altLang="en-US" sz="1600" dirty="0"/>
              <a:t>코드</a:t>
            </a:r>
            <a:r>
              <a:rPr lang="en-US" altLang="ko-KR" sz="1600" dirty="0"/>
              <a:t>':'TRDAR_CD’,  '</a:t>
            </a:r>
            <a:r>
              <a:rPr lang="ko-KR" altLang="en-US" sz="1600" dirty="0"/>
              <a:t>상권</a:t>
            </a:r>
            <a:r>
              <a:rPr lang="en-US" altLang="ko-KR" sz="1600" dirty="0"/>
              <a:t>_</a:t>
            </a:r>
            <a:r>
              <a:rPr lang="ko-KR" altLang="en-US" sz="1600" dirty="0"/>
              <a:t>코드</a:t>
            </a:r>
            <a:r>
              <a:rPr lang="en-US" altLang="ko-KR" sz="1600" dirty="0"/>
              <a:t>_</a:t>
            </a:r>
            <a:r>
              <a:rPr lang="ko-KR" altLang="en-US" sz="1600" dirty="0"/>
              <a:t>명</a:t>
            </a:r>
            <a:r>
              <a:rPr lang="en-US" altLang="ko-KR" sz="1600" dirty="0"/>
              <a:t>':'TRDAR_CD_NM’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–  </a:t>
            </a:r>
            <a:r>
              <a:rPr lang="ko-KR" altLang="en-US" sz="1600" i="0" dirty="0">
                <a:solidFill>
                  <a:srgbClr val="000000"/>
                </a:solidFill>
                <a:effectLst/>
              </a:rPr>
              <a:t>명동 남대문 북창동 다동 무교동 관광특구</a:t>
            </a:r>
            <a:r>
              <a:rPr lang="en-US" altLang="ko-KR" sz="1600" i="0" dirty="0">
                <a:solidFill>
                  <a:srgbClr val="000000"/>
                </a:solidFill>
                <a:effectLst/>
              </a:rPr>
              <a:t>,  </a:t>
            </a:r>
            <a:r>
              <a:rPr lang="ko-KR" altLang="en-US" sz="1600" i="0" dirty="0">
                <a:solidFill>
                  <a:srgbClr val="000000"/>
                </a:solidFill>
                <a:effectLst/>
              </a:rPr>
              <a:t>강남 </a:t>
            </a:r>
            <a:r>
              <a:rPr lang="ko-KR" altLang="en-US" sz="1600" i="0" dirty="0" err="1">
                <a:solidFill>
                  <a:srgbClr val="000000"/>
                </a:solidFill>
                <a:effectLst/>
              </a:rPr>
              <a:t>마이스</a:t>
            </a:r>
            <a:r>
              <a:rPr lang="ko-KR" altLang="en-US" sz="1600" i="0" dirty="0">
                <a:solidFill>
                  <a:srgbClr val="000000"/>
                </a:solidFill>
                <a:effectLst/>
              </a:rPr>
              <a:t> 관광특구</a:t>
            </a:r>
            <a:r>
              <a:rPr lang="en-US" altLang="ko-KR" sz="160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600" i="0" dirty="0">
                <a:solidFill>
                  <a:srgbClr val="000000"/>
                </a:solidFill>
                <a:effectLst/>
              </a:rPr>
              <a:t>이북</a:t>
            </a:r>
            <a:r>
              <a:rPr lang="en-US" altLang="ko-KR" sz="1600" i="0" dirty="0">
                <a:solidFill>
                  <a:srgbClr val="000000"/>
                </a:solidFill>
                <a:effectLst/>
              </a:rPr>
              <a:t>5</a:t>
            </a:r>
            <a:r>
              <a:rPr lang="ko-KR" altLang="en-US" sz="1600" i="0" dirty="0">
                <a:solidFill>
                  <a:srgbClr val="000000"/>
                </a:solidFill>
                <a:effectLst/>
              </a:rPr>
              <a:t>도 청사</a:t>
            </a:r>
            <a:r>
              <a:rPr lang="en-US" altLang="ko-KR" sz="160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</a:rPr>
              <a:t>독립문역 </a:t>
            </a:r>
            <a:r>
              <a:rPr lang="en-US" altLang="ko-KR" sz="1600" dirty="0">
                <a:solidFill>
                  <a:srgbClr val="000000"/>
                </a:solidFill>
              </a:rPr>
              <a:t>1</a:t>
            </a:r>
            <a:r>
              <a:rPr lang="ko-KR" altLang="en-US" sz="1600" dirty="0">
                <a:solidFill>
                  <a:srgbClr val="000000"/>
                </a:solidFill>
              </a:rPr>
              <a:t>번 등 과 같이 </a:t>
            </a:r>
            <a:r>
              <a:rPr lang="en-US" altLang="ko-KR" sz="1600" dirty="0">
                <a:solidFill>
                  <a:srgbClr val="000000"/>
                </a:solidFill>
              </a:rPr>
              <a:t>1653</a:t>
            </a:r>
            <a:r>
              <a:rPr lang="ko-KR" altLang="en-US" sz="1600" dirty="0">
                <a:solidFill>
                  <a:srgbClr val="000000"/>
                </a:solidFill>
              </a:rPr>
              <a:t>개의 범주형 값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A6CBA25-90D8-9BB8-4999-D69A9443D87C}"/>
              </a:ext>
            </a:extLst>
          </p:cNvPr>
          <p:cNvSpPr/>
          <p:nvPr/>
        </p:nvSpPr>
        <p:spPr>
          <a:xfrm>
            <a:off x="397728" y="5687122"/>
            <a:ext cx="11457542" cy="10147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'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업종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':'SVC_INDUTY_CD’,  '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업종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명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':'SVC_INDUTY_CD_NM’ 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한식음식점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중식음식점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분식전문점과 같이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범주형 값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D8AF06E-CDF9-0DC9-3139-658BEEB85AB7}"/>
              </a:ext>
            </a:extLst>
          </p:cNvPr>
          <p:cNvSpPr/>
          <p:nvPr/>
        </p:nvSpPr>
        <p:spPr>
          <a:xfrm>
            <a:off x="375425" y="1706134"/>
            <a:ext cx="11457542" cy="602166"/>
          </a:xfrm>
          <a:prstGeom prst="round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총</a:t>
            </a:r>
            <a:r>
              <a:rPr lang="en-US" altLang="ko-KR" sz="1600" dirty="0"/>
              <a:t> </a:t>
            </a:r>
            <a:r>
              <a:rPr lang="en-US" altLang="ko-KR" sz="1600" b="1" dirty="0"/>
              <a:t>570371</a:t>
            </a:r>
            <a:r>
              <a:rPr lang="ko-KR" altLang="en-US" sz="1600" dirty="0"/>
              <a:t>개의 행과 </a:t>
            </a:r>
            <a:r>
              <a:rPr lang="en-US" altLang="ko-KR" sz="1600" b="1" dirty="0"/>
              <a:t>80</a:t>
            </a:r>
            <a:r>
              <a:rPr lang="ko-KR" altLang="en-US" sz="1600" dirty="0"/>
              <a:t>개의 컬럼을 가진 데이터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134447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07E1BA-4762-4AF5-35D0-01671A8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30" y="294538"/>
            <a:ext cx="11692269" cy="1033669"/>
          </a:xfr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데이터 설명</a:t>
            </a: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en-US" altLang="ko-KR" sz="4000" dirty="0">
                <a:solidFill>
                  <a:schemeClr val="bg1"/>
                </a:solidFill>
              </a:rPr>
              <a:t>- </a:t>
            </a:r>
            <a:r>
              <a:rPr lang="ko-KR" altLang="en-US" sz="3100" dirty="0">
                <a:solidFill>
                  <a:schemeClr val="bg1"/>
                </a:solidFill>
              </a:rPr>
              <a:t>서울시</a:t>
            </a:r>
            <a:r>
              <a:rPr lang="en-US" altLang="ko-KR" sz="3100" dirty="0">
                <a:solidFill>
                  <a:schemeClr val="bg1"/>
                </a:solidFill>
              </a:rPr>
              <a:t>_</a:t>
            </a:r>
            <a:r>
              <a:rPr lang="ko-KR" altLang="en-US" sz="3100" dirty="0">
                <a:solidFill>
                  <a:schemeClr val="bg1"/>
                </a:solidFill>
              </a:rPr>
              <a:t>상권분석서비스</a:t>
            </a:r>
            <a:r>
              <a:rPr lang="en-US" altLang="ko-KR" sz="3100" dirty="0">
                <a:solidFill>
                  <a:schemeClr val="bg1"/>
                </a:solidFill>
              </a:rPr>
              <a:t>(</a:t>
            </a:r>
            <a:r>
              <a:rPr lang="ko-KR" altLang="en-US" sz="3100" dirty="0">
                <a:solidFill>
                  <a:schemeClr val="bg1"/>
                </a:solidFill>
              </a:rPr>
              <a:t>상권</a:t>
            </a:r>
            <a:r>
              <a:rPr lang="en-US" altLang="ko-KR" sz="3100" dirty="0">
                <a:solidFill>
                  <a:schemeClr val="bg1"/>
                </a:solidFill>
              </a:rPr>
              <a:t>_</a:t>
            </a:r>
            <a:r>
              <a:rPr lang="ko-KR" altLang="en-US" sz="3100" dirty="0">
                <a:solidFill>
                  <a:schemeClr val="bg1"/>
                </a:solidFill>
              </a:rPr>
              <a:t>추정매출</a:t>
            </a:r>
            <a:r>
              <a:rPr lang="en-US" altLang="ko-KR" sz="3100" dirty="0">
                <a:solidFill>
                  <a:schemeClr val="bg1"/>
                </a:solidFill>
              </a:rPr>
              <a:t>) 2019~ 2022</a:t>
            </a:r>
            <a:r>
              <a:rPr lang="ko-KR" altLang="en-US" sz="3100" dirty="0">
                <a:solidFill>
                  <a:schemeClr val="bg1"/>
                </a:solidFill>
              </a:rPr>
              <a:t>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1FA4288-CE10-3F54-BF8E-DA86F09059AC}"/>
              </a:ext>
            </a:extLst>
          </p:cNvPr>
          <p:cNvSpPr/>
          <p:nvPr/>
        </p:nvSpPr>
        <p:spPr>
          <a:xfrm>
            <a:off x="423746" y="1850928"/>
            <a:ext cx="11457542" cy="138850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분기당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금액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건수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 특정 상권 안에서 특정 서비스 업종 전체의 분기당 매출 금액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건수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개별 점포의 매출 금액과 건수는 알 수가 없음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분기당 매출 금액에서 점포수를 나누어 평균 매출을 알 수 있음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A6CBA25-90D8-9BB8-4999-D69A9443D87C}"/>
              </a:ext>
            </a:extLst>
          </p:cNvPr>
          <p:cNvSpPr/>
          <p:nvPr/>
        </p:nvSpPr>
        <p:spPr>
          <a:xfrm>
            <a:off x="397727" y="3339791"/>
            <a:ext cx="11457542" cy="26372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비율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금액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건수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금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일요일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비율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금액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건수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시간대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_00~06 / 06~11 / 11~14 / 14~17 / 17~21 / 21~24_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비율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금액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건수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남성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비율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금액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건수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연령대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_10 / 20 / 30 / 40 / 50 / 60_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이상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비율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금액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건수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8700A6-B4E7-C5BD-5D02-AA04D8A7A081}"/>
              </a:ext>
            </a:extLst>
          </p:cNvPr>
          <p:cNvSpPr/>
          <p:nvPr/>
        </p:nvSpPr>
        <p:spPr>
          <a:xfrm>
            <a:off x="397727" y="6066261"/>
            <a:ext cx="11457542" cy="60216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점포수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 특정 상권 안에서 특정 서비스 업종의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점포수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327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BCEE56A-374C-21E7-5CCA-C36C42D3F314}"/>
              </a:ext>
            </a:extLst>
          </p:cNvPr>
          <p:cNvSpPr/>
          <p:nvPr/>
        </p:nvSpPr>
        <p:spPr>
          <a:xfrm>
            <a:off x="364596" y="3878708"/>
            <a:ext cx="11457542" cy="8047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'</a:t>
            </a:r>
            <a:r>
              <a:rPr lang="ko-KR" altLang="en-US" sz="1600" dirty="0"/>
              <a:t>총</a:t>
            </a:r>
            <a:r>
              <a:rPr lang="en-US" altLang="ko-KR" sz="1600" dirty="0"/>
              <a:t>_</a:t>
            </a:r>
            <a:r>
              <a:rPr lang="ko-KR" altLang="en-US" sz="1600" dirty="0"/>
              <a:t>생활인구</a:t>
            </a:r>
            <a:r>
              <a:rPr lang="en-US" altLang="ko-KR" sz="1600" dirty="0"/>
              <a:t>_</a:t>
            </a:r>
            <a:r>
              <a:rPr lang="ko-KR" altLang="en-US" sz="1600" dirty="0"/>
              <a:t>수</a:t>
            </a:r>
            <a:r>
              <a:rPr lang="en-US" altLang="ko-KR" sz="1600" dirty="0"/>
              <a:t>' : 'TOT_FLPOP_CO’,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‘</a:t>
            </a:r>
            <a:r>
              <a:rPr lang="ko-KR" altLang="en-US" sz="1600" dirty="0"/>
              <a:t>남성</a:t>
            </a:r>
            <a:r>
              <a:rPr lang="en-US" altLang="ko-KR" sz="1600" dirty="0"/>
              <a:t>/</a:t>
            </a:r>
            <a:r>
              <a:rPr lang="ko-KR" altLang="en-US" sz="1600" dirty="0"/>
              <a:t>여성</a:t>
            </a:r>
            <a:r>
              <a:rPr lang="en-US" altLang="ko-KR" sz="1600" dirty="0"/>
              <a:t>_</a:t>
            </a:r>
            <a:r>
              <a:rPr lang="ko-KR" altLang="en-US" sz="1600" dirty="0"/>
              <a:t>생활인구</a:t>
            </a:r>
            <a:r>
              <a:rPr lang="en-US" altLang="ko-KR" sz="1600" dirty="0"/>
              <a:t>_</a:t>
            </a:r>
            <a:r>
              <a:rPr lang="ko-KR" altLang="en-US" sz="1600" dirty="0"/>
              <a:t>수</a:t>
            </a:r>
            <a:r>
              <a:rPr lang="en-US" altLang="ko-KR" sz="1600" dirty="0"/>
              <a:t>' : 'ML_FLPOP_CO’/ 'FML_FLPOP_CO</a:t>
            </a:r>
            <a:r>
              <a:rPr lang="en-US" altLang="ko-KR" sz="1100" dirty="0"/>
              <a:t>'</a:t>
            </a:r>
            <a:endParaRPr lang="en-US" altLang="ko-KR" sz="16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321E0AC-A339-DE34-6BEF-B4C0F7CDAD2B}"/>
              </a:ext>
            </a:extLst>
          </p:cNvPr>
          <p:cNvSpPr/>
          <p:nvPr/>
        </p:nvSpPr>
        <p:spPr>
          <a:xfrm>
            <a:off x="357508" y="2441931"/>
            <a:ext cx="11457542" cy="13383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'</a:t>
            </a:r>
            <a:r>
              <a:rPr lang="ko-KR" altLang="en-US" sz="1600" dirty="0"/>
              <a:t>기준 </a:t>
            </a:r>
            <a:r>
              <a:rPr lang="ko-KR" altLang="en-US" sz="1600" dirty="0" err="1"/>
              <a:t>년코드</a:t>
            </a:r>
            <a:r>
              <a:rPr lang="en-US" altLang="ko-KR" sz="1600" dirty="0"/>
              <a:t>':'STDR_YY_CD’,  '</a:t>
            </a:r>
            <a:r>
              <a:rPr lang="ko-KR" altLang="en-US" sz="1600" dirty="0"/>
              <a:t>기준</a:t>
            </a:r>
            <a:r>
              <a:rPr lang="en-US" altLang="ko-KR" sz="1600" dirty="0"/>
              <a:t>_</a:t>
            </a:r>
            <a:r>
              <a:rPr lang="ko-KR" altLang="en-US" sz="1600" dirty="0"/>
              <a:t>분기</a:t>
            </a:r>
            <a:r>
              <a:rPr lang="en-US" altLang="ko-KR" sz="1600" dirty="0"/>
              <a:t>_</a:t>
            </a:r>
            <a:r>
              <a:rPr lang="ko-KR" altLang="en-US" sz="1600" dirty="0"/>
              <a:t>코드</a:t>
            </a:r>
            <a:r>
              <a:rPr lang="en-US" altLang="ko-KR" sz="1600" dirty="0"/>
              <a:t>':'STDR_QU_CD’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'</a:t>
            </a:r>
            <a:r>
              <a:rPr lang="ko-KR" altLang="en-US" sz="1600" dirty="0"/>
              <a:t>상권</a:t>
            </a:r>
            <a:r>
              <a:rPr lang="en-US" altLang="ko-KR" sz="1600" dirty="0"/>
              <a:t>_</a:t>
            </a:r>
            <a:r>
              <a:rPr lang="ko-KR" altLang="en-US" sz="1600" dirty="0"/>
              <a:t>구분</a:t>
            </a:r>
            <a:r>
              <a:rPr lang="en-US" altLang="ko-KR" sz="1600" dirty="0"/>
              <a:t>_</a:t>
            </a:r>
            <a:r>
              <a:rPr lang="ko-KR" altLang="en-US" sz="1600" dirty="0"/>
              <a:t>코드</a:t>
            </a:r>
            <a:r>
              <a:rPr lang="en-US" altLang="ko-KR" sz="1600" dirty="0"/>
              <a:t>':'TRDAR_SE_CD’,  ' </a:t>
            </a:r>
            <a:r>
              <a:rPr lang="ko-KR" altLang="en-US" sz="1600" dirty="0"/>
              <a:t>상권</a:t>
            </a:r>
            <a:r>
              <a:rPr lang="en-US" altLang="ko-KR" sz="1600" dirty="0"/>
              <a:t>_</a:t>
            </a:r>
            <a:r>
              <a:rPr lang="ko-KR" altLang="en-US" sz="1600" dirty="0"/>
              <a:t>구분</a:t>
            </a:r>
            <a:r>
              <a:rPr lang="en-US" altLang="ko-KR" sz="1600" dirty="0"/>
              <a:t>_</a:t>
            </a:r>
            <a:r>
              <a:rPr lang="ko-KR" altLang="en-US" sz="1600" dirty="0"/>
              <a:t>코드</a:t>
            </a:r>
            <a:r>
              <a:rPr lang="en-US" altLang="ko-KR" sz="1600" dirty="0"/>
              <a:t>_</a:t>
            </a:r>
            <a:r>
              <a:rPr lang="ko-KR" altLang="en-US" sz="1600" dirty="0"/>
              <a:t>명</a:t>
            </a:r>
            <a:r>
              <a:rPr lang="en-US" altLang="ko-KR" sz="1600" dirty="0"/>
              <a:t>':'TRDAR_SE_CD_NM’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'</a:t>
            </a:r>
            <a:r>
              <a:rPr lang="ko-KR" altLang="en-US" sz="1600" dirty="0"/>
              <a:t>상권</a:t>
            </a:r>
            <a:r>
              <a:rPr lang="en-US" altLang="ko-KR" sz="1600" dirty="0"/>
              <a:t>_</a:t>
            </a:r>
            <a:r>
              <a:rPr lang="ko-KR" altLang="en-US" sz="1600" dirty="0"/>
              <a:t>코드</a:t>
            </a:r>
            <a:r>
              <a:rPr lang="en-US" altLang="ko-KR" sz="1600" dirty="0"/>
              <a:t>':'TRDAR_CD’,  '</a:t>
            </a:r>
            <a:r>
              <a:rPr lang="ko-KR" altLang="en-US" sz="1600" dirty="0"/>
              <a:t>상권</a:t>
            </a:r>
            <a:r>
              <a:rPr lang="en-US" altLang="ko-KR" sz="1600" dirty="0"/>
              <a:t>_</a:t>
            </a:r>
            <a:r>
              <a:rPr lang="ko-KR" altLang="en-US" sz="1600" dirty="0"/>
              <a:t>코드</a:t>
            </a:r>
            <a:r>
              <a:rPr lang="en-US" altLang="ko-KR" sz="1600" dirty="0"/>
              <a:t>_</a:t>
            </a:r>
            <a:r>
              <a:rPr lang="ko-KR" altLang="en-US" sz="1600" dirty="0"/>
              <a:t>명</a:t>
            </a:r>
            <a:r>
              <a:rPr lang="en-US" altLang="ko-KR" sz="1600" dirty="0"/>
              <a:t>':'TRDAR_CD_NM'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03B4769-A8D4-F632-50DA-D2F0C522E148}"/>
              </a:ext>
            </a:extLst>
          </p:cNvPr>
          <p:cNvSpPr/>
          <p:nvPr/>
        </p:nvSpPr>
        <p:spPr>
          <a:xfrm>
            <a:off x="361052" y="4848426"/>
            <a:ext cx="11457542" cy="49299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'</a:t>
            </a:r>
            <a:r>
              <a:rPr lang="ko-KR" altLang="en-US" sz="1600" dirty="0"/>
              <a:t>연령대</a:t>
            </a:r>
            <a:r>
              <a:rPr lang="en-US" altLang="ko-KR" sz="1600" dirty="0"/>
              <a:t>_10/20/30/40/50/60 </a:t>
            </a:r>
            <a:r>
              <a:rPr lang="ko-KR" altLang="en-US" sz="1600" dirty="0"/>
              <a:t>이상</a:t>
            </a:r>
            <a:r>
              <a:rPr lang="en-US" altLang="ko-KR" sz="1600" dirty="0"/>
              <a:t>_</a:t>
            </a:r>
            <a:r>
              <a:rPr lang="ko-KR" altLang="en-US" sz="1600" dirty="0"/>
              <a:t>생활인구</a:t>
            </a:r>
            <a:r>
              <a:rPr lang="en-US" altLang="ko-KR" sz="1600" dirty="0"/>
              <a:t>_</a:t>
            </a:r>
            <a:r>
              <a:rPr lang="ko-KR" altLang="en-US" sz="1600" dirty="0"/>
              <a:t>수</a:t>
            </a:r>
            <a:r>
              <a:rPr lang="en-US" altLang="ko-KR" sz="1600" dirty="0"/>
              <a:t>' : 'AGRDE_10/20/30/40/50/60_ABOVE_FLPOP_CO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A630000-595D-E0D1-2B15-72DFAA9A5364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추가 데이터 설명</a:t>
            </a: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en-US" altLang="ko-KR" sz="4000" dirty="0">
                <a:solidFill>
                  <a:schemeClr val="bg1"/>
                </a:solidFill>
              </a:rPr>
              <a:t>- </a:t>
            </a:r>
            <a:r>
              <a:rPr lang="ko-KR" altLang="en-US" sz="3100" dirty="0">
                <a:solidFill>
                  <a:schemeClr val="bg1"/>
                </a:solidFill>
              </a:rPr>
              <a:t>서울시</a:t>
            </a:r>
            <a:r>
              <a:rPr lang="en-US" altLang="ko-KR" sz="3100" dirty="0">
                <a:solidFill>
                  <a:schemeClr val="bg1"/>
                </a:solidFill>
              </a:rPr>
              <a:t>_</a:t>
            </a:r>
            <a:r>
              <a:rPr lang="ko-KR" altLang="en-US" sz="3100" dirty="0">
                <a:solidFill>
                  <a:schemeClr val="bg1"/>
                </a:solidFill>
              </a:rPr>
              <a:t>상권분석서비스</a:t>
            </a:r>
            <a:r>
              <a:rPr lang="en-US" altLang="ko-KR" sz="3100" dirty="0">
                <a:solidFill>
                  <a:schemeClr val="bg1"/>
                </a:solidFill>
              </a:rPr>
              <a:t>(</a:t>
            </a:r>
            <a:r>
              <a:rPr lang="ko-KR" altLang="en-US" sz="3100" dirty="0">
                <a:solidFill>
                  <a:schemeClr val="bg1"/>
                </a:solidFill>
              </a:rPr>
              <a:t>상권</a:t>
            </a:r>
            <a:r>
              <a:rPr lang="en-US" altLang="ko-KR" sz="3100" dirty="0">
                <a:solidFill>
                  <a:schemeClr val="bg1"/>
                </a:solidFill>
              </a:rPr>
              <a:t>_</a:t>
            </a:r>
            <a:r>
              <a:rPr lang="ko-KR" altLang="en-US" sz="3100" dirty="0">
                <a:solidFill>
                  <a:schemeClr val="bg1"/>
                </a:solidFill>
              </a:rPr>
              <a:t>생활인구</a:t>
            </a:r>
            <a:r>
              <a:rPr lang="en-US" altLang="ko-KR" sz="3100" dirty="0">
                <a:solidFill>
                  <a:schemeClr val="bg1"/>
                </a:solidFill>
              </a:rPr>
              <a:t>) 2019~ 2022</a:t>
            </a:r>
            <a:r>
              <a:rPr lang="ko-KR" altLang="en-US" sz="3100" dirty="0">
                <a:solidFill>
                  <a:schemeClr val="bg1"/>
                </a:solidFill>
              </a:rPr>
              <a:t>년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67328C3-DEA1-338E-DF2C-AA6F3A5873D2}"/>
              </a:ext>
            </a:extLst>
          </p:cNvPr>
          <p:cNvSpPr/>
          <p:nvPr/>
        </p:nvSpPr>
        <p:spPr>
          <a:xfrm>
            <a:off x="357335" y="5558392"/>
            <a:ext cx="11457542" cy="49299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'</a:t>
            </a:r>
            <a:r>
              <a:rPr lang="ko-KR" altLang="en-US" sz="1600" dirty="0"/>
              <a:t>시간대</a:t>
            </a:r>
            <a:r>
              <a:rPr lang="en-US" altLang="ko-KR" sz="1600" dirty="0"/>
              <a:t>_1/2/3/4/5/6_</a:t>
            </a:r>
            <a:r>
              <a:rPr lang="ko-KR" altLang="en-US" sz="1600" dirty="0"/>
              <a:t>생활인구</a:t>
            </a:r>
            <a:r>
              <a:rPr lang="en-US" altLang="ko-KR" sz="1600" dirty="0"/>
              <a:t>_</a:t>
            </a:r>
            <a:r>
              <a:rPr lang="ko-KR" altLang="en-US" sz="1600" dirty="0"/>
              <a:t>수</a:t>
            </a:r>
            <a:r>
              <a:rPr lang="en-US" altLang="ko-KR" sz="1600" dirty="0"/>
              <a:t>' : 'TMZON_1/2/3/4/5/6_FLPOP_CO'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D2FC25-C109-86B5-2DE7-5236F320AD54}"/>
              </a:ext>
            </a:extLst>
          </p:cNvPr>
          <p:cNvSpPr/>
          <p:nvPr/>
        </p:nvSpPr>
        <p:spPr>
          <a:xfrm>
            <a:off x="342467" y="6246058"/>
            <a:ext cx="11457542" cy="49299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'</a:t>
            </a:r>
            <a:r>
              <a:rPr lang="ko-KR" altLang="en-US" sz="1600" dirty="0"/>
              <a:t>월</a:t>
            </a:r>
            <a:r>
              <a:rPr lang="en-US" altLang="ko-KR" sz="1600" dirty="0"/>
              <a:t>/</a:t>
            </a:r>
            <a:r>
              <a:rPr lang="ko-KR" altLang="en-US" sz="1600" dirty="0"/>
              <a:t>화</a:t>
            </a:r>
            <a:r>
              <a:rPr lang="en-US" altLang="ko-KR" sz="1600" dirty="0"/>
              <a:t>/</a:t>
            </a:r>
            <a:r>
              <a:rPr lang="ko-KR" altLang="en-US" sz="1600" dirty="0"/>
              <a:t>수</a:t>
            </a:r>
            <a:r>
              <a:rPr lang="en-US" altLang="ko-KR" sz="1600" dirty="0"/>
              <a:t>/</a:t>
            </a:r>
            <a:r>
              <a:rPr lang="ko-KR" altLang="en-US" sz="1600" dirty="0"/>
              <a:t>목</a:t>
            </a:r>
            <a:r>
              <a:rPr lang="en-US" altLang="ko-KR" sz="1600" dirty="0"/>
              <a:t>/</a:t>
            </a:r>
            <a:r>
              <a:rPr lang="ko-KR" altLang="en-US" sz="1600" dirty="0"/>
              <a:t>금</a:t>
            </a:r>
            <a:r>
              <a:rPr lang="en-US" altLang="ko-KR" sz="1600" dirty="0"/>
              <a:t>/</a:t>
            </a:r>
            <a:r>
              <a:rPr lang="ko-KR" altLang="en-US" sz="1600" dirty="0"/>
              <a:t>토</a:t>
            </a:r>
            <a:r>
              <a:rPr lang="en-US" altLang="ko-KR" sz="1600" dirty="0"/>
              <a:t>/</a:t>
            </a:r>
            <a:r>
              <a:rPr lang="ko-KR" altLang="en-US" sz="1600" dirty="0"/>
              <a:t>일요일</a:t>
            </a:r>
            <a:r>
              <a:rPr lang="en-US" altLang="ko-KR" sz="1600" dirty="0"/>
              <a:t>_</a:t>
            </a:r>
            <a:r>
              <a:rPr lang="ko-KR" altLang="en-US" sz="1600" dirty="0"/>
              <a:t>생활인구</a:t>
            </a:r>
            <a:r>
              <a:rPr lang="en-US" altLang="ko-KR" sz="1600" dirty="0"/>
              <a:t>_</a:t>
            </a:r>
            <a:r>
              <a:rPr lang="ko-KR" altLang="en-US" sz="1600" dirty="0"/>
              <a:t>수</a:t>
            </a:r>
            <a:r>
              <a:rPr lang="en-US" altLang="ko-KR" sz="1600" dirty="0"/>
              <a:t>' : ‘MON/TUES/WED/THUR/FRI/SAT/SUN_FLPOP_CO</a:t>
            </a:r>
            <a:r>
              <a:rPr lang="en-US" altLang="ko-KR" sz="1100" dirty="0"/>
              <a:t>’</a:t>
            </a:r>
            <a:endParaRPr lang="en-US" altLang="ko-KR" sz="16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A97CEDC-22D3-DD95-7F0D-21F8759C9219}"/>
              </a:ext>
            </a:extLst>
          </p:cNvPr>
          <p:cNvSpPr/>
          <p:nvPr/>
        </p:nvSpPr>
        <p:spPr>
          <a:xfrm>
            <a:off x="375425" y="1706134"/>
            <a:ext cx="11457542" cy="602166"/>
          </a:xfrm>
          <a:prstGeom prst="round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총</a:t>
            </a:r>
            <a:r>
              <a:rPr lang="en-US" altLang="ko-KR" sz="1600" dirty="0"/>
              <a:t> </a:t>
            </a: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26696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600" dirty="0"/>
              <a:t>개의 행과 </a:t>
            </a:r>
            <a:r>
              <a:rPr lang="en-US" altLang="ko-KR" sz="1600" b="1" dirty="0"/>
              <a:t>532</a:t>
            </a:r>
            <a:r>
              <a:rPr lang="ko-KR" altLang="en-US" sz="1600" dirty="0"/>
              <a:t>개의 컬럼을 가진 데이터</a:t>
            </a:r>
            <a:r>
              <a:rPr lang="en-US" altLang="ko-KR" sz="1600" dirty="0"/>
              <a:t>(</a:t>
            </a:r>
            <a:r>
              <a:rPr lang="ko-KR" altLang="en-US" sz="1600" b="1" dirty="0"/>
              <a:t>이 중 일부 컬럼만 사용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35334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666B0-3C52-1129-DD14-B12BEF121A59}"/>
              </a:ext>
            </a:extLst>
          </p:cNvPr>
          <p:cNvSpPr txBox="1"/>
          <p:nvPr/>
        </p:nvSpPr>
        <p:spPr>
          <a:xfrm>
            <a:off x="8341112" y="1630331"/>
            <a:ext cx="3732894" cy="5216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전체 데이터에서 </a:t>
            </a:r>
            <a:r>
              <a:rPr lang="ko-KR" altLang="en-US" sz="1600" b="1" dirty="0" err="1">
                <a:solidFill>
                  <a:srgbClr val="FF0000"/>
                </a:solidFill>
              </a:rPr>
              <a:t>결측치</a:t>
            </a:r>
            <a:r>
              <a:rPr lang="ko-KR" altLang="en-US" sz="1600" b="1" dirty="0" err="1"/>
              <a:t>는</a:t>
            </a:r>
            <a:r>
              <a:rPr lang="ko-KR" altLang="en-US" sz="1600" b="1" dirty="0"/>
              <a:t> 없으나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Helvetica Neue"/>
              </a:rPr>
              <a:t>2022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Helvetica Neue"/>
              </a:rPr>
              <a:t>년의 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점포수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Helvetica Neue"/>
              </a:rPr>
              <a:t> 컬럼에서 신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Helvetica Neue"/>
              </a:rPr>
              <a:t>-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Helvetica Neue"/>
              </a:rPr>
              <a:t>상권 데이터는 전부 * 처리 되었고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Helvetica Neue"/>
              </a:rPr>
              <a:t>, 2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Helvetica Neue"/>
              </a:rPr>
              <a:t>건 미만인 점포수는 매출 유추가 가능하기에 개인정보 보호 차원에서 * 처리됨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en-US" altLang="ko-KR" sz="1600" b="1" i="0" dirty="0">
                <a:effectLst/>
                <a:latin typeface="Helvetica Neue"/>
              </a:rPr>
              <a:t>2022</a:t>
            </a:r>
            <a:r>
              <a:rPr lang="ko-KR" altLang="en-US" sz="1600" b="1" i="0" dirty="0">
                <a:effectLst/>
                <a:latin typeface="Helvetica Neue"/>
              </a:rPr>
              <a:t>년 </a:t>
            </a:r>
            <a:r>
              <a:rPr lang="en-US" altLang="ko-KR" sz="1600" b="1" dirty="0"/>
              <a:t>136820</a:t>
            </a:r>
            <a:r>
              <a:rPr lang="ko-KR" altLang="en-US" sz="1600" b="1" dirty="0"/>
              <a:t>건의 데이터 중 </a:t>
            </a:r>
            <a:r>
              <a:rPr lang="en-US" altLang="ko-KR" sz="1600" b="1" i="0" dirty="0">
                <a:effectLst/>
                <a:latin typeface="Helvetica Neue"/>
              </a:rPr>
              <a:t>42877</a:t>
            </a:r>
            <a:r>
              <a:rPr lang="ko-KR" altLang="en-US" sz="1600" b="1" i="0" dirty="0">
                <a:effectLst/>
                <a:latin typeface="Helvetica Neue"/>
              </a:rPr>
              <a:t>건이 </a:t>
            </a:r>
            <a:r>
              <a:rPr lang="en-US" altLang="ko-KR" sz="1600" b="1" i="0" dirty="0">
                <a:effectLst/>
                <a:latin typeface="Helvetica Neue"/>
              </a:rPr>
              <a:t>* </a:t>
            </a:r>
            <a:r>
              <a:rPr lang="ko-KR" altLang="en-US" sz="1600" b="1" i="0" dirty="0">
                <a:effectLst/>
                <a:latin typeface="Helvetica Neue"/>
              </a:rPr>
              <a:t>처리 됨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endParaRPr lang="en-US" altLang="ko-KR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Helvetica Neue"/>
              </a:rPr>
              <a:t>이 때문에 분기당 매출에서 점포수를 나누어 구하는 점포당 평균매출을 구할 수 없게 된다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Helvetica Neue"/>
              </a:rPr>
              <a:t>* </a:t>
            </a:r>
            <a:r>
              <a:rPr lang="ko-KR" altLang="en-US" sz="1600" dirty="0">
                <a:solidFill>
                  <a:srgbClr val="000000"/>
                </a:solidFill>
                <a:latin typeface="Helvetica Neue"/>
              </a:rPr>
              <a:t>처리된 데이터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Helvetica Neue"/>
              </a:rPr>
              <a:t>를 회귀분석으로 대체하여 채우기로 결정</a:t>
            </a:r>
            <a:endParaRPr lang="ko-KR" altLang="en-US" sz="1600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18A60BA-3ED2-ACD6-F696-934DB815B5CE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데이터 </a:t>
            </a:r>
            <a:r>
              <a:rPr lang="ko-KR" altLang="en-US" sz="4000" dirty="0" err="1">
                <a:solidFill>
                  <a:schemeClr val="bg1"/>
                </a:solidFill>
              </a:rPr>
              <a:t>전처리</a:t>
            </a:r>
            <a:endParaRPr lang="ko-KR" altLang="en-US" sz="31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05BA14-D8B4-280B-0A22-D4E220A38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64" t="20895" r="9163" b="33324"/>
          <a:stretch/>
        </p:blipFill>
        <p:spPr>
          <a:xfrm>
            <a:off x="122663" y="1611351"/>
            <a:ext cx="8151541" cy="36352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258CF8-599A-609F-B9CB-8A412066CA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38" t="31626" r="9167" b="31956"/>
          <a:stretch/>
        </p:blipFill>
        <p:spPr>
          <a:xfrm>
            <a:off x="122664" y="3958684"/>
            <a:ext cx="8235905" cy="28993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6362912-EBE3-514F-4B1D-5D677ABC1915}"/>
              </a:ext>
            </a:extLst>
          </p:cNvPr>
          <p:cNvSpPr/>
          <p:nvPr/>
        </p:nvSpPr>
        <p:spPr>
          <a:xfrm>
            <a:off x="7950820" y="2297151"/>
            <a:ext cx="234175" cy="14273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72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666B0-3C52-1129-DD14-B12BEF121A59}"/>
              </a:ext>
            </a:extLst>
          </p:cNvPr>
          <p:cNvSpPr txBox="1"/>
          <p:nvPr/>
        </p:nvSpPr>
        <p:spPr>
          <a:xfrm>
            <a:off x="8524067" y="3252040"/>
            <a:ext cx="3465715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</a:rPr>
              <a:t>분기당 매출액 변수에서 </a:t>
            </a:r>
            <a:r>
              <a:rPr lang="ko-KR" altLang="en-US" sz="2000" dirty="0" err="1">
                <a:solidFill>
                  <a:srgbClr val="000000"/>
                </a:solidFill>
              </a:rPr>
              <a:t>점포수</a:t>
            </a:r>
            <a:r>
              <a:rPr lang="ko-KR" altLang="en-US" sz="2000" dirty="0">
                <a:solidFill>
                  <a:srgbClr val="000000"/>
                </a:solidFill>
              </a:rPr>
              <a:t> 변수를 나누어서 </a:t>
            </a:r>
            <a:r>
              <a:rPr lang="ko-KR" altLang="en-US" sz="2000" b="1" dirty="0">
                <a:solidFill>
                  <a:srgbClr val="000000"/>
                </a:solidFill>
              </a:rPr>
              <a:t>점포당 평균 매출</a:t>
            </a:r>
            <a:r>
              <a:rPr lang="ko-KR" altLang="en-US" sz="2000" dirty="0">
                <a:solidFill>
                  <a:srgbClr val="000000"/>
                </a:solidFill>
              </a:rPr>
              <a:t> 컬럼을 생성하였다</a:t>
            </a:r>
            <a:r>
              <a:rPr lang="en-US" altLang="ko-KR" sz="2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18A60BA-3ED2-ACD6-F696-934DB815B5CE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chemeClr val="bg1"/>
                </a:solidFill>
                <a:latin typeface="Helvetica Neue"/>
              </a:rPr>
              <a:t>점포당 평균 매출 </a:t>
            </a:r>
            <a:r>
              <a:rPr lang="ko-KR" altLang="en-US" sz="4000" dirty="0">
                <a:solidFill>
                  <a:schemeClr val="bg1"/>
                </a:solidFill>
                <a:latin typeface="맑은 고딕" panose="020F0302020204030204"/>
                <a:ea typeface="맑은 고딕" panose="020B0503020000020004" pitchFamily="50" charset="-127"/>
              </a:rPr>
              <a:t>컬럼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 생성</a:t>
            </a:r>
            <a:endParaRPr kumimoji="0" lang="ko-KR" altLang="en-US" sz="3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FF44E6-43D9-422D-8915-838B1EABC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82" t="25588" r="9040" b="27685"/>
          <a:stretch/>
        </p:blipFill>
        <p:spPr>
          <a:xfrm>
            <a:off x="157018" y="2286000"/>
            <a:ext cx="8288729" cy="3759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6362912-EBE3-514F-4B1D-5D677ABC1915}"/>
              </a:ext>
            </a:extLst>
          </p:cNvPr>
          <p:cNvSpPr/>
          <p:nvPr/>
        </p:nvSpPr>
        <p:spPr>
          <a:xfrm>
            <a:off x="6954982" y="3223491"/>
            <a:ext cx="1366982" cy="2752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850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666B0-3C52-1129-DD14-B12BEF121A59}"/>
              </a:ext>
            </a:extLst>
          </p:cNvPr>
          <p:cNvSpPr txBox="1"/>
          <p:nvPr/>
        </p:nvSpPr>
        <p:spPr>
          <a:xfrm>
            <a:off x="559165" y="5357571"/>
            <a:ext cx="11255847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전체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63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개의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서비스 업종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컬럼을 크게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개로 나누는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상권업종대분류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컬럼을 생성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18A60BA-3ED2-ACD6-F696-934DB815B5CE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맑은 고딕" panose="020B0503020000020004" pitchFamily="50" charset="-127"/>
                <a:cs typeface="+mj-cs"/>
              </a:rPr>
              <a:t>상권업종대분류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맑은 고딕" panose="020B0503020000020004" pitchFamily="50" charset="-127"/>
                <a:cs typeface="+mj-cs"/>
              </a:rPr>
              <a:t> 컬럼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생성</a:t>
            </a:r>
            <a:endParaRPr kumimoji="0" lang="ko-KR" altLang="en-US" sz="3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DFD8CB-E9A0-E256-C0C1-878D8DF6244B}"/>
              </a:ext>
            </a:extLst>
          </p:cNvPr>
          <p:cNvGrpSpPr/>
          <p:nvPr/>
        </p:nvGrpSpPr>
        <p:grpSpPr>
          <a:xfrm>
            <a:off x="493294" y="2009274"/>
            <a:ext cx="10190748" cy="3106926"/>
            <a:chOff x="228599" y="1636295"/>
            <a:chExt cx="9553075" cy="27201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A1A0410-5BD7-8B73-AB71-B564B5753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507" t="26842" r="7138" b="40351"/>
            <a:stretch/>
          </p:blipFill>
          <p:spPr>
            <a:xfrm>
              <a:off x="228600" y="1636295"/>
              <a:ext cx="9553074" cy="224990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ECB8228-F1C1-FDF6-5673-F68840B79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606" t="83334" r="28157" b="12807"/>
            <a:stretch/>
          </p:blipFill>
          <p:spPr>
            <a:xfrm>
              <a:off x="228599" y="3994485"/>
              <a:ext cx="9541797" cy="361931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C974D0-5AFF-7D37-B5FB-235BFB59A2F9}"/>
              </a:ext>
            </a:extLst>
          </p:cNvPr>
          <p:cNvSpPr/>
          <p:nvPr/>
        </p:nvSpPr>
        <p:spPr>
          <a:xfrm>
            <a:off x="1251284" y="4644189"/>
            <a:ext cx="7748336" cy="433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510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3023</TotalTime>
  <Words>2454</Words>
  <Application>Microsoft Office PowerPoint</Application>
  <PresentationFormat>와이드스크린</PresentationFormat>
  <Paragraphs>230</Paragraphs>
  <Slides>26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Helvetica Neue</vt:lpstr>
      <vt:lpstr>맑은 고딕</vt:lpstr>
      <vt:lpstr>Arial</vt:lpstr>
      <vt:lpstr>Office 테마</vt:lpstr>
      <vt:lpstr>데이터 분석 과제</vt:lpstr>
      <vt:lpstr>주제</vt:lpstr>
      <vt:lpstr>초기 기획 배경</vt:lpstr>
      <vt:lpstr>데이터 설명 - 서울시_상권분석서비스(상권_추정매출) 2019~ 2022년</vt:lpstr>
      <vt:lpstr>데이터 설명 - 서울시_상권분석서비스(상권_추정매출) 2019~ 2022년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 및 향후 방향</vt:lpstr>
      <vt:lpstr>결론 및 향후 방향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분석 과제</dc:title>
  <dc:creator>윤지수</dc:creator>
  <cp:lastModifiedBy>윤지수</cp:lastModifiedBy>
  <cp:revision>60</cp:revision>
  <dcterms:created xsi:type="dcterms:W3CDTF">2023-04-24T05:15:07Z</dcterms:created>
  <dcterms:modified xsi:type="dcterms:W3CDTF">2023-07-26T01:30:01Z</dcterms:modified>
</cp:coreProperties>
</file>